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60" r:id="rId1"/>
  </p:sldMasterIdLst>
  <p:notesMasterIdLst>
    <p:notesMasterId r:id="rId10"/>
  </p:notesMasterIdLst>
  <p:sldIdLst>
    <p:sldId id="256" r:id="rId2"/>
    <p:sldId id="257" r:id="rId3"/>
    <p:sldId id="258" r:id="rId4"/>
    <p:sldId id="259" r:id="rId5"/>
    <p:sldId id="261" r:id="rId6"/>
    <p:sldId id="260" r:id="rId7"/>
    <p:sldId id="262" r:id="rId8"/>
    <p:sldId id="263" r:id="rId9"/>
  </p:sldIdLst>
  <p:sldSz cx="9144000" cy="6858000" type="letter"/>
  <p:notesSz cx="6858000" cy="9144000"/>
  <p:embeddedFontLst>
    <p:embeddedFont>
      <p:font typeface="Calibri" panose="020F0502020204030204" pitchFamily="34" charset="0"/>
      <p:regular r:id="rId11"/>
      <p:bold r:id="rId12"/>
      <p:italic r:id="rId13"/>
      <p:boldItalic r:id="rId14"/>
    </p:embeddedFont>
    <p:embeddedFont>
      <p:font typeface="Consolas" panose="020B0609020204030204" pitchFamily="49" charset="0"/>
      <p:regular r:id="rId15"/>
      <p:bold r:id="rId16"/>
      <p:italic r:id="rId17"/>
      <p:boldItalic r:id="rId18"/>
    </p:embeddedFont>
    <p:embeddedFont>
      <p:font typeface="ETBEMBO ROMANLF" panose="02000503000000000000" pitchFamily="2" charset="0"/>
      <p:regular r:id="rId19"/>
    </p:embeddedFont>
    <p:embeddedFont>
      <p:font typeface="TeXGyreHeros" pitchFamily="2" charset="77"/>
      <p:regular r:id="rId20"/>
      <p:bold r:id="rId21"/>
      <p:italic r:id="rId22"/>
      <p:boldItalic r:id="rId2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EEEEEE"/>
    <a:srgbClr val="00FFFF"/>
    <a:srgbClr val="FF00FF"/>
    <a:srgbClr val="F1F1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555" autoAdjust="0"/>
    <p:restoredTop sz="96860"/>
  </p:normalViewPr>
  <p:slideViewPr>
    <p:cSldViewPr snapToGrid="0">
      <p:cViewPr varScale="1">
        <p:scale>
          <a:sx n="147" d="100"/>
          <a:sy n="147" d="100"/>
        </p:scale>
        <p:origin x="1920" y="19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18A644-EF4B-4DFC-86A3-F37E532C85B5}" type="datetimeFigureOut">
              <a:rPr lang="en-US" smtClean="0"/>
              <a:t>1/30/23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EB48F3-3618-4800-B472-BF74C39EB24C}" type="slidenum">
              <a:rPr lang="en-US" smtClean="0"/>
              <a:t>‹#›</a:t>
            </a:fld>
            <a:endParaRPr lang="en-US"/>
          </a:p>
        </p:txBody>
      </p:sp>
    </p:spTree>
    <p:extLst>
      <p:ext uri="{BB962C8B-B14F-4D97-AF65-F5344CB8AC3E}">
        <p14:creationId xmlns:p14="http://schemas.microsoft.com/office/powerpoint/2010/main" val="2407509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EEEEE"/>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90485EC-5B1E-A43F-5237-EEB3A5CB239E}"/>
              </a:ext>
            </a:extLst>
          </p:cNvPr>
          <p:cNvSpPr/>
          <p:nvPr userDrawn="1"/>
        </p:nvSpPr>
        <p:spPr>
          <a:xfrm>
            <a:off x="-9272" y="4554"/>
            <a:ext cx="9162545" cy="6848893"/>
          </a:xfrm>
          <a:prstGeom prst="rect">
            <a:avLst/>
          </a:prstGeom>
          <a:blipFill dpi="0" rotWithShape="1">
            <a:blip r:embed="rId2">
              <a:alphaModFix/>
              <a:extLst>
                <a:ext uri="{28A0092B-C50C-407E-A947-70E740481C1C}">
                  <a14:useLocalDpi xmlns:a14="http://schemas.microsoft.com/office/drawing/2010/main" val="0"/>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72" dirty="0"/>
          </a:p>
        </p:txBody>
      </p:sp>
      <p:sp>
        <p:nvSpPr>
          <p:cNvPr id="9" name="Rectangle 8">
            <a:extLst>
              <a:ext uri="{FF2B5EF4-FFF2-40B4-BE49-F238E27FC236}">
                <a16:creationId xmlns:a16="http://schemas.microsoft.com/office/drawing/2014/main" id="{2C1EE730-A77D-EBD3-9E1A-B9792788FBCE}"/>
              </a:ext>
            </a:extLst>
          </p:cNvPr>
          <p:cNvSpPr/>
          <p:nvPr userDrawn="1"/>
        </p:nvSpPr>
        <p:spPr>
          <a:xfrm>
            <a:off x="-9272" y="4554"/>
            <a:ext cx="9162545" cy="6848893"/>
          </a:xfrm>
          <a:prstGeom prst="rect">
            <a:avLst/>
          </a:prstGeom>
          <a:solidFill>
            <a:srgbClr val="EEEEE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72" dirty="0"/>
          </a:p>
        </p:txBody>
      </p:sp>
      <p:sp>
        <p:nvSpPr>
          <p:cNvPr id="3" name="Subtitle 2"/>
          <p:cNvSpPr>
            <a:spLocks noGrp="1"/>
          </p:cNvSpPr>
          <p:nvPr>
            <p:ph type="subTitle" idx="1"/>
          </p:nvPr>
        </p:nvSpPr>
        <p:spPr>
          <a:xfrm>
            <a:off x="3724101" y="2877712"/>
            <a:ext cx="5139313" cy="2393350"/>
          </a:xfrm>
        </p:spPr>
        <p:txBody>
          <a:bodyPr>
            <a:normAutofit/>
          </a:bodyPr>
          <a:lstStyle>
            <a:lvl1pPr marL="342900" indent="-342900" algn="l">
              <a:buFont typeface="Wingdings" panose="05000000000000000000" pitchFamily="2" charset="2"/>
              <a:buChar char="Ø"/>
              <a:defRPr sz="2000" b="0" i="0">
                <a:solidFill>
                  <a:schemeClr val="tx1"/>
                </a:solidFill>
                <a:latin typeface="TeXGyreHeros" pitchFamily="2" charset="77"/>
                <a:ea typeface="TeXGyreHeros" pitchFamily="2" charset="77"/>
                <a:cs typeface="TeXGyreHero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3543300" y="6482951"/>
            <a:ext cx="2057400" cy="365125"/>
          </a:xfrm>
        </p:spPr>
        <p:txBody>
          <a:bodyPr/>
          <a:lstStyle>
            <a:lvl1pPr algn="ctr">
              <a:defRPr b="0" i="0">
                <a:latin typeface="TeXGyreHeros" pitchFamily="2" charset="77"/>
              </a:defRPr>
            </a:lvl1pPr>
          </a:lstStyle>
          <a:p>
            <a:fld id="{03B6DFD0-38A7-6044-A85B-8CF071AEEF0E}" type="datetime3">
              <a:rPr lang="en-US" smtClean="0"/>
              <a:t>30 January 2023</a:t>
            </a:fld>
            <a:endParaRPr lang="en-US" dirty="0"/>
          </a:p>
        </p:txBody>
      </p:sp>
      <p:sp>
        <p:nvSpPr>
          <p:cNvPr id="5" name="Footer Placeholder 4"/>
          <p:cNvSpPr>
            <a:spLocks noGrp="1"/>
          </p:cNvSpPr>
          <p:nvPr>
            <p:ph type="ftr" sz="quarter" idx="11"/>
          </p:nvPr>
        </p:nvSpPr>
        <p:spPr>
          <a:xfrm>
            <a:off x="-18545" y="6482950"/>
            <a:ext cx="3086100" cy="365125"/>
          </a:xfrm>
        </p:spPr>
        <p:txBody>
          <a:bodyPr/>
          <a:lstStyle>
            <a:lvl1pPr algn="l">
              <a:defRPr b="0" i="0">
                <a:latin typeface="TeXGyreHeros" pitchFamily="2" charset="77"/>
              </a:defRPr>
            </a:lvl1pPr>
          </a:lstStyle>
          <a:p>
            <a:r>
              <a:rPr lang="en-US"/>
              <a:t>Shinwoo Kim - CS 0449 - VS Code Guide</a:t>
            </a:r>
            <a:endParaRPr lang="en-US" dirty="0"/>
          </a:p>
        </p:txBody>
      </p:sp>
      <p:sp>
        <p:nvSpPr>
          <p:cNvPr id="6" name="Slide Number Placeholder 5"/>
          <p:cNvSpPr>
            <a:spLocks noGrp="1"/>
          </p:cNvSpPr>
          <p:nvPr>
            <p:ph type="sldNum" sz="quarter" idx="12"/>
          </p:nvPr>
        </p:nvSpPr>
        <p:spPr/>
        <p:txBody>
          <a:bodyPr/>
          <a:lstStyle>
            <a:lvl1pPr>
              <a:defRPr b="0" i="0">
                <a:latin typeface="TeXGyreHeros" pitchFamily="2" charset="77"/>
              </a:defRPr>
            </a:lvl1pPr>
          </a:lstStyle>
          <a:p>
            <a:fld id="{9868D0B5-37F3-4AD0-A5BE-ADDF1EB1DF93}" type="slidenum">
              <a:rPr lang="en-US" smtClean="0"/>
              <a:pPr/>
              <a:t>‹#›</a:t>
            </a:fld>
            <a:endParaRPr lang="en-US" dirty="0"/>
          </a:p>
        </p:txBody>
      </p:sp>
      <p:sp>
        <p:nvSpPr>
          <p:cNvPr id="10" name="Google Shape;15;p2">
            <a:extLst>
              <a:ext uri="{FF2B5EF4-FFF2-40B4-BE49-F238E27FC236}">
                <a16:creationId xmlns:a16="http://schemas.microsoft.com/office/drawing/2014/main" id="{2068ECE9-44B7-043A-8C11-D5B04127C2C8}"/>
              </a:ext>
            </a:extLst>
          </p:cNvPr>
          <p:cNvSpPr/>
          <p:nvPr userDrawn="1"/>
        </p:nvSpPr>
        <p:spPr>
          <a:xfrm>
            <a:off x="-9919" y="-5644"/>
            <a:ext cx="9162545" cy="763875"/>
          </a:xfrm>
          <a:prstGeom prst="rect">
            <a:avLst/>
          </a:prstGeom>
          <a:solidFill>
            <a:srgbClr val="003594"/>
          </a:solidFill>
          <a:ln>
            <a:noFill/>
          </a:ln>
        </p:spPr>
        <p:txBody>
          <a:bodyPr spcFirstLastPara="1" wrap="square" lIns="63636" tIns="63636" rIns="63636" bIns="63636" anchor="ctr" anchorCtr="0">
            <a:noAutofit/>
          </a:bodyPr>
          <a:lstStyle/>
          <a:p>
            <a:pPr marL="0" lvl="0" indent="0" algn="l" rtl="0">
              <a:spcBef>
                <a:spcPts val="0"/>
              </a:spcBef>
              <a:spcAft>
                <a:spcPts val="0"/>
              </a:spcAft>
              <a:buNone/>
            </a:pPr>
            <a:endParaRPr sz="1172" dirty="0"/>
          </a:p>
        </p:txBody>
      </p:sp>
      <p:sp>
        <p:nvSpPr>
          <p:cNvPr id="7" name="Title 6">
            <a:extLst>
              <a:ext uri="{FF2B5EF4-FFF2-40B4-BE49-F238E27FC236}">
                <a16:creationId xmlns:a16="http://schemas.microsoft.com/office/drawing/2014/main" id="{6A9B4159-2A9C-C287-A8E2-48CBA4E16C3F}"/>
              </a:ext>
            </a:extLst>
          </p:cNvPr>
          <p:cNvSpPr>
            <a:spLocks noGrp="1"/>
          </p:cNvSpPr>
          <p:nvPr>
            <p:ph type="title" hasCustomPrompt="1"/>
          </p:nvPr>
        </p:nvSpPr>
        <p:spPr>
          <a:xfrm>
            <a:off x="568101" y="4554"/>
            <a:ext cx="5537675" cy="749124"/>
          </a:xfrm>
        </p:spPr>
        <p:txBody>
          <a:bodyPr anchor="ctr">
            <a:normAutofit/>
          </a:bodyPr>
          <a:lstStyle>
            <a:lvl1pPr algn="r">
              <a:defRPr sz="3000" b="0" i="0">
                <a:solidFill>
                  <a:schemeClr val="bg1"/>
                </a:solidFill>
                <a:latin typeface="TeXGyreHeros" pitchFamily="2" charset="77"/>
                <a:ea typeface="EB Garamond" panose="00000500000000000000" pitchFamily="2" charset="0"/>
              </a:defRPr>
            </a:lvl1pPr>
          </a:lstStyle>
          <a:p>
            <a:r>
              <a:rPr lang="en-US" dirty="0"/>
              <a:t>Course Name</a:t>
            </a:r>
          </a:p>
        </p:txBody>
      </p:sp>
      <p:cxnSp>
        <p:nvCxnSpPr>
          <p:cNvPr id="11" name="Google Shape;18;p2">
            <a:extLst>
              <a:ext uri="{FF2B5EF4-FFF2-40B4-BE49-F238E27FC236}">
                <a16:creationId xmlns:a16="http://schemas.microsoft.com/office/drawing/2014/main" id="{408095C7-19F4-3725-B9EB-0716AFA87C78}"/>
              </a:ext>
            </a:extLst>
          </p:cNvPr>
          <p:cNvCxnSpPr/>
          <p:nvPr userDrawn="1"/>
        </p:nvCxnSpPr>
        <p:spPr>
          <a:xfrm>
            <a:off x="6119541" y="207920"/>
            <a:ext cx="0" cy="348188"/>
          </a:xfrm>
          <a:prstGeom prst="straightConnector1">
            <a:avLst/>
          </a:prstGeom>
          <a:noFill/>
          <a:ln w="19050" cap="flat" cmpd="sng">
            <a:solidFill>
              <a:srgbClr val="FFFFFF"/>
            </a:solidFill>
            <a:prstDash val="solid"/>
            <a:round/>
            <a:headEnd type="none" w="med" len="med"/>
            <a:tailEnd type="none" w="med" len="med"/>
          </a:ln>
        </p:spPr>
      </p:cxnSp>
      <p:sp>
        <p:nvSpPr>
          <p:cNvPr id="18" name="Text Placeholder 17">
            <a:extLst>
              <a:ext uri="{FF2B5EF4-FFF2-40B4-BE49-F238E27FC236}">
                <a16:creationId xmlns:a16="http://schemas.microsoft.com/office/drawing/2014/main" id="{B68D2F3C-3EC1-A0C8-590E-E5F6CA01AB40}"/>
              </a:ext>
            </a:extLst>
          </p:cNvPr>
          <p:cNvSpPr>
            <a:spLocks noGrp="1"/>
          </p:cNvSpPr>
          <p:nvPr>
            <p:ph type="body" sz="quarter" idx="14" hasCustomPrompt="1"/>
          </p:nvPr>
        </p:nvSpPr>
        <p:spPr>
          <a:xfrm>
            <a:off x="3724102" y="1908762"/>
            <a:ext cx="5139313" cy="914400"/>
          </a:xfrm>
        </p:spPr>
        <p:txBody>
          <a:bodyPr anchor="b">
            <a:normAutofit/>
          </a:bodyPr>
          <a:lstStyle>
            <a:lvl1pPr marL="0" indent="0">
              <a:buNone/>
              <a:defRPr sz="2550" b="0" i="0">
                <a:latin typeface="TeXGyreHeros" pitchFamily="2" charset="77"/>
                <a:ea typeface="TeXGyreHeros" pitchFamily="2" charset="77"/>
                <a:cs typeface="TeXGyreHeros" pitchFamily="2" charset="77"/>
              </a:defRPr>
            </a:lvl1pPr>
          </a:lstStyle>
          <a:p>
            <a:pPr lvl="0"/>
            <a:r>
              <a:rPr lang="en-US" dirty="0"/>
              <a:t>Click to edit Master title style</a:t>
            </a:r>
          </a:p>
        </p:txBody>
      </p:sp>
      <p:sp>
        <p:nvSpPr>
          <p:cNvPr id="20" name="Text Placeholder 19">
            <a:extLst>
              <a:ext uri="{FF2B5EF4-FFF2-40B4-BE49-F238E27FC236}">
                <a16:creationId xmlns:a16="http://schemas.microsoft.com/office/drawing/2014/main" id="{2E1EFB1F-1C74-73E6-6138-9F1010AEBF31}"/>
              </a:ext>
            </a:extLst>
          </p:cNvPr>
          <p:cNvSpPr>
            <a:spLocks noGrp="1"/>
          </p:cNvSpPr>
          <p:nvPr>
            <p:ph type="body" sz="quarter" idx="15" hasCustomPrompt="1"/>
          </p:nvPr>
        </p:nvSpPr>
        <p:spPr>
          <a:xfrm>
            <a:off x="6123677" y="0"/>
            <a:ext cx="3028950" cy="749124"/>
          </a:xfrm>
        </p:spPr>
        <p:txBody>
          <a:bodyPr vert="horz" lIns="91440" tIns="45720" rIns="91440" bIns="45720" rtlCol="0" anchor="ctr">
            <a:normAutofit/>
          </a:bodyPr>
          <a:lstStyle>
            <a:lvl1pPr>
              <a:defRPr lang="en-US" sz="2500" b="0" i="0" dirty="0" smtClean="0">
                <a:solidFill>
                  <a:schemeClr val="bg1"/>
                </a:solidFill>
                <a:latin typeface="TeXGyreHeros" pitchFamily="2" charset="77"/>
                <a:ea typeface="EB Garamond" panose="00000500000000000000" pitchFamily="2" charset="0"/>
              </a:defRPr>
            </a:lvl1pPr>
            <a:lvl2pPr>
              <a:defRPr lang="en-US" dirty="0" smtClean="0"/>
            </a:lvl2pPr>
            <a:lvl3pPr>
              <a:defRPr lang="en-US" dirty="0" smtClean="0"/>
            </a:lvl3pPr>
            <a:lvl4pPr>
              <a:defRPr lang="en-US" dirty="0" smtClean="0"/>
            </a:lvl4pPr>
            <a:lvl5pPr>
              <a:defRPr lang="en-US" dirty="0"/>
            </a:lvl5pPr>
          </a:lstStyle>
          <a:p>
            <a:pPr marL="0" lvl="0" indent="0">
              <a:lnSpc>
                <a:spcPct val="100000"/>
              </a:lnSpc>
              <a:spcBef>
                <a:spcPts val="0"/>
              </a:spcBef>
              <a:buNone/>
            </a:pPr>
            <a:r>
              <a:rPr lang="en-US" dirty="0"/>
              <a:t>Presenter Name</a:t>
            </a:r>
          </a:p>
        </p:txBody>
      </p:sp>
      <p:cxnSp>
        <p:nvCxnSpPr>
          <p:cNvPr id="21" name="Google Shape;14;p2">
            <a:extLst>
              <a:ext uri="{FF2B5EF4-FFF2-40B4-BE49-F238E27FC236}">
                <a16:creationId xmlns:a16="http://schemas.microsoft.com/office/drawing/2014/main" id="{B86426CC-AEC1-3E38-8602-179CFD95FA64}"/>
              </a:ext>
            </a:extLst>
          </p:cNvPr>
          <p:cNvCxnSpPr>
            <a:cxnSpLocks/>
          </p:cNvCxnSpPr>
          <p:nvPr userDrawn="1"/>
        </p:nvCxnSpPr>
        <p:spPr>
          <a:xfrm>
            <a:off x="3724102" y="2835045"/>
            <a:ext cx="5139313" cy="88"/>
          </a:xfrm>
          <a:prstGeom prst="straightConnector1">
            <a:avLst/>
          </a:prstGeom>
          <a:noFill/>
          <a:ln w="28575" cap="flat" cmpd="sng">
            <a:solidFill>
              <a:schemeClr val="dk1"/>
            </a:solidFill>
            <a:prstDash val="solid"/>
            <a:round/>
            <a:headEnd type="none" w="med" len="med"/>
            <a:tailEnd type="none" w="med" len="med"/>
          </a:ln>
        </p:spPr>
      </p:cxnSp>
      <p:sp>
        <p:nvSpPr>
          <p:cNvPr id="13" name="Content Placeholder 8">
            <a:extLst>
              <a:ext uri="{FF2B5EF4-FFF2-40B4-BE49-F238E27FC236}">
                <a16:creationId xmlns:a16="http://schemas.microsoft.com/office/drawing/2014/main" id="{39A88EB8-B9EB-6F33-1DD9-1FA5C92706F1}"/>
              </a:ext>
            </a:extLst>
          </p:cNvPr>
          <p:cNvSpPr>
            <a:spLocks noGrp="1"/>
          </p:cNvSpPr>
          <p:nvPr>
            <p:ph sz="quarter" idx="16"/>
          </p:nvPr>
        </p:nvSpPr>
        <p:spPr>
          <a:xfrm>
            <a:off x="92363" y="2175029"/>
            <a:ext cx="3459437" cy="4154750"/>
          </a:xfrm>
        </p:spPr>
        <p:txBody>
          <a:bodyPr>
            <a:normAutofit/>
          </a:bodyPr>
          <a:lstStyle>
            <a:lvl1pPr marL="76200" indent="0" algn="r">
              <a:buNone/>
              <a:defRPr lang="en-US" sz="1700" b="0" i="0" u="none" strike="noStrike" cap="none" dirty="0" smtClean="0">
                <a:solidFill>
                  <a:schemeClr val="dk1"/>
                </a:solidFill>
                <a:latin typeface="TeXGyreHeros" pitchFamily="2" charset="77"/>
                <a:ea typeface="TeXGyreHeros" pitchFamily="2" charset="77"/>
                <a:cs typeface="TeXGyreHeros" pitchFamily="2" charset="77"/>
                <a:sym typeface="Open Sans Medium"/>
              </a:defRPr>
            </a:lvl1pPr>
            <a:lvl2pPr>
              <a:defRPr lang="en-US" sz="1700" b="1" i="0" u="none" strike="noStrike" cap="none" dirty="0" smtClean="0">
                <a:solidFill>
                  <a:schemeClr val="dk1"/>
                </a:solidFill>
                <a:latin typeface="Open Sans Medium"/>
                <a:ea typeface="Open Sans Medium"/>
                <a:cs typeface="Open Sans Medium"/>
                <a:sym typeface="Open Sans Medium"/>
              </a:defRPr>
            </a:lvl2pPr>
            <a:lvl3pPr>
              <a:defRPr lang="en-US" sz="1700" b="1" i="0" u="none" strike="noStrike" cap="none" dirty="0" smtClean="0">
                <a:solidFill>
                  <a:schemeClr val="dk1"/>
                </a:solidFill>
                <a:latin typeface="Open Sans Medium"/>
                <a:ea typeface="Open Sans Medium"/>
                <a:cs typeface="Open Sans Medium"/>
                <a:sym typeface="Open Sans Medium"/>
              </a:defRPr>
            </a:lvl3pPr>
            <a:lvl4pPr>
              <a:defRPr lang="en-US" sz="1700" b="1" i="0" u="none" strike="noStrike" cap="none" dirty="0" smtClean="0">
                <a:solidFill>
                  <a:schemeClr val="dk1"/>
                </a:solidFill>
                <a:latin typeface="Open Sans Medium"/>
                <a:ea typeface="Open Sans Medium"/>
                <a:cs typeface="Open Sans Medium"/>
                <a:sym typeface="Open Sans Medium"/>
              </a:defRPr>
            </a:lvl4pPr>
            <a:lvl5pPr>
              <a:defRPr lang="en-US" sz="1700" b="1" i="0" u="none" strike="noStrike" cap="none" dirty="0">
                <a:solidFill>
                  <a:schemeClr val="dk1"/>
                </a:solidFill>
                <a:latin typeface="Open Sans Medium"/>
                <a:ea typeface="Open Sans Medium"/>
                <a:cs typeface="Open Sans Medium"/>
                <a:sym typeface="Open Sans Medium"/>
              </a:defRPr>
            </a:lvl5pPr>
          </a:lstStyle>
          <a:p>
            <a:pPr lvl="0"/>
            <a:r>
              <a:rPr lang="en-US" dirty="0"/>
              <a:t>Click to edit Master text styles</a:t>
            </a:r>
          </a:p>
        </p:txBody>
      </p:sp>
    </p:spTree>
    <p:extLst>
      <p:ext uri="{BB962C8B-B14F-4D97-AF65-F5344CB8AC3E}">
        <p14:creationId xmlns:p14="http://schemas.microsoft.com/office/powerpoint/2010/main" val="286655743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TeXGyreHeros" pitchFamily="2" charset="77"/>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b="0" i="0">
                <a:latin typeface="TeXGyreHeros" pitchFamily="2" charset="77"/>
              </a:defRPr>
            </a:lvl1pPr>
            <a:lvl2pPr>
              <a:defRPr b="0" i="0">
                <a:latin typeface="TeXGyreHeros" pitchFamily="2" charset="77"/>
              </a:defRPr>
            </a:lvl2pPr>
            <a:lvl3pPr>
              <a:defRPr b="0" i="0">
                <a:latin typeface="TeXGyreHeros" pitchFamily="2" charset="77"/>
              </a:defRPr>
            </a:lvl3pPr>
            <a:lvl4pPr>
              <a:defRPr b="0" i="0">
                <a:latin typeface="TeXGyreHeros" pitchFamily="2" charset="77"/>
              </a:defRPr>
            </a:lvl4pPr>
            <a:lvl5pPr>
              <a:defRPr b="0" i="0">
                <a:latin typeface="TeXGyreHero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b="0" i="0">
                <a:latin typeface="TeXGyreHeros" pitchFamily="2" charset="77"/>
              </a:defRPr>
            </a:lvl1pPr>
          </a:lstStyle>
          <a:p>
            <a:fld id="{DE7C6505-4697-2D40-B739-09750F614029}" type="datetime3">
              <a:rPr lang="en-US" smtClean="0"/>
              <a:t>30 January 2023</a:t>
            </a:fld>
            <a:endParaRPr lang="en-US" dirty="0"/>
          </a:p>
        </p:txBody>
      </p:sp>
      <p:sp>
        <p:nvSpPr>
          <p:cNvPr id="5" name="Footer Placeholder 4"/>
          <p:cNvSpPr>
            <a:spLocks noGrp="1"/>
          </p:cNvSpPr>
          <p:nvPr>
            <p:ph type="ftr" sz="quarter" idx="11"/>
          </p:nvPr>
        </p:nvSpPr>
        <p:spPr/>
        <p:txBody>
          <a:bodyPr/>
          <a:lstStyle>
            <a:lvl1pPr>
              <a:defRPr b="0" i="0"/>
            </a:lvl1pPr>
          </a:lstStyle>
          <a:p>
            <a:r>
              <a:rPr lang="en-US"/>
              <a:t>Shinwoo Kim - CS 0449 - VS Code Guide</a:t>
            </a:r>
            <a:endParaRPr lang="en-US" dirty="0"/>
          </a:p>
        </p:txBody>
      </p:sp>
      <p:sp>
        <p:nvSpPr>
          <p:cNvPr id="6" name="Slide Number Placeholder 5"/>
          <p:cNvSpPr>
            <a:spLocks noGrp="1"/>
          </p:cNvSpPr>
          <p:nvPr>
            <p:ph type="sldNum" sz="quarter" idx="12"/>
          </p:nvPr>
        </p:nvSpPr>
        <p:spPr/>
        <p:txBody>
          <a:bodyPr/>
          <a:lstStyle>
            <a:lvl1pPr>
              <a:defRPr b="0" i="0">
                <a:latin typeface="TeXGyreHeros" pitchFamily="2" charset="77"/>
              </a:defRPr>
            </a:lvl1pPr>
          </a:lstStyle>
          <a:p>
            <a:fld id="{9868D0B5-37F3-4AD0-A5BE-ADDF1EB1DF93}" type="slidenum">
              <a:rPr lang="en-US" smtClean="0"/>
              <a:pPr/>
              <a:t>‹#›</a:t>
            </a:fld>
            <a:endParaRPr lang="en-US" dirty="0"/>
          </a:p>
        </p:txBody>
      </p:sp>
    </p:spTree>
    <p:extLst>
      <p:ext uri="{BB962C8B-B14F-4D97-AF65-F5344CB8AC3E}">
        <p14:creationId xmlns:p14="http://schemas.microsoft.com/office/powerpoint/2010/main" val="3238272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lvl1pPr>
              <a:defRPr b="0" i="0">
                <a:latin typeface="TeXGyreHeros" pitchFamily="2" charset="77"/>
              </a:defRPr>
            </a:lvl1pPr>
          </a:lstStyle>
          <a:p>
            <a:r>
              <a:rPr lang="en-US" dirty="0"/>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lvl1pPr>
              <a:defRPr b="0" i="0">
                <a:latin typeface="TeXGyreHeros" pitchFamily="2" charset="77"/>
              </a:defRPr>
            </a:lvl1pPr>
            <a:lvl2pPr>
              <a:defRPr b="0" i="0">
                <a:latin typeface="TeXGyreHeros" pitchFamily="2" charset="77"/>
              </a:defRPr>
            </a:lvl2pPr>
            <a:lvl3pPr>
              <a:defRPr b="0" i="0">
                <a:latin typeface="TeXGyreHeros" pitchFamily="2" charset="77"/>
              </a:defRPr>
            </a:lvl3pPr>
            <a:lvl4pPr>
              <a:defRPr b="0" i="0">
                <a:latin typeface="TeXGyreHeros" pitchFamily="2" charset="77"/>
              </a:defRPr>
            </a:lvl4pPr>
            <a:lvl5pPr>
              <a:defRPr b="0" i="0">
                <a:latin typeface="TeXGyreHero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b="0" i="0">
                <a:latin typeface="TeXGyreHeros" pitchFamily="2" charset="77"/>
              </a:defRPr>
            </a:lvl1pPr>
          </a:lstStyle>
          <a:p>
            <a:fld id="{76F0F87D-4137-5948-A825-6E1C31F14153}" type="datetime3">
              <a:rPr lang="en-US" smtClean="0"/>
              <a:t>30 January 2023</a:t>
            </a:fld>
            <a:endParaRPr lang="en-US" dirty="0"/>
          </a:p>
        </p:txBody>
      </p:sp>
      <p:sp>
        <p:nvSpPr>
          <p:cNvPr id="5" name="Footer Placeholder 4"/>
          <p:cNvSpPr>
            <a:spLocks noGrp="1"/>
          </p:cNvSpPr>
          <p:nvPr>
            <p:ph type="ftr" sz="quarter" idx="11"/>
          </p:nvPr>
        </p:nvSpPr>
        <p:spPr/>
        <p:txBody>
          <a:bodyPr/>
          <a:lstStyle>
            <a:lvl1pPr>
              <a:defRPr b="0" i="0"/>
            </a:lvl1pPr>
          </a:lstStyle>
          <a:p>
            <a:r>
              <a:rPr lang="en-US"/>
              <a:t>Shinwoo Kim - CS 0449 - VS Code Guide</a:t>
            </a:r>
            <a:endParaRPr lang="en-US" dirty="0"/>
          </a:p>
        </p:txBody>
      </p:sp>
      <p:sp>
        <p:nvSpPr>
          <p:cNvPr id="6" name="Slide Number Placeholder 5"/>
          <p:cNvSpPr>
            <a:spLocks noGrp="1"/>
          </p:cNvSpPr>
          <p:nvPr>
            <p:ph type="sldNum" sz="quarter" idx="12"/>
          </p:nvPr>
        </p:nvSpPr>
        <p:spPr/>
        <p:txBody>
          <a:bodyPr/>
          <a:lstStyle>
            <a:lvl1pPr>
              <a:defRPr b="0" i="0">
                <a:latin typeface="TeXGyreHeros" pitchFamily="2" charset="77"/>
              </a:defRPr>
            </a:lvl1pPr>
          </a:lstStyle>
          <a:p>
            <a:fld id="{9868D0B5-37F3-4AD0-A5BE-ADDF1EB1DF93}" type="slidenum">
              <a:rPr lang="en-US" smtClean="0"/>
              <a:pPr/>
              <a:t>‹#›</a:t>
            </a:fld>
            <a:endParaRPr lang="en-US" dirty="0"/>
          </a:p>
        </p:txBody>
      </p:sp>
    </p:spTree>
    <p:extLst>
      <p:ext uri="{BB962C8B-B14F-4D97-AF65-F5344CB8AC3E}">
        <p14:creationId xmlns:p14="http://schemas.microsoft.com/office/powerpoint/2010/main" val="2246521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TeXGyreHeros" pitchFamily="2" charset="77"/>
                <a:ea typeface="Open Sans" pitchFamily="2" charset="0"/>
                <a:cs typeface="Open Sans" pitchFamily="2"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0" i="0">
                <a:latin typeface="TeXGyreHeros" pitchFamily="2" charset="77"/>
                <a:ea typeface="Open Sans" pitchFamily="2" charset="0"/>
                <a:cs typeface="Open Sans" pitchFamily="2" charset="0"/>
              </a:defRPr>
            </a:lvl1pPr>
            <a:lvl2pPr>
              <a:defRPr b="0" i="0">
                <a:latin typeface="TeXGyreHeros" pitchFamily="2" charset="77"/>
                <a:ea typeface="Open Sans" pitchFamily="2" charset="0"/>
                <a:cs typeface="Open Sans" pitchFamily="2" charset="0"/>
              </a:defRPr>
            </a:lvl2pPr>
            <a:lvl3pPr>
              <a:defRPr b="0" i="0">
                <a:latin typeface="TeXGyreHeros" pitchFamily="2" charset="77"/>
                <a:ea typeface="Open Sans" pitchFamily="2" charset="0"/>
                <a:cs typeface="Open Sans" pitchFamily="2" charset="0"/>
              </a:defRPr>
            </a:lvl3pPr>
            <a:lvl4pPr>
              <a:defRPr b="0" i="0">
                <a:latin typeface="TeXGyreHeros" pitchFamily="2" charset="77"/>
                <a:ea typeface="Open Sans" pitchFamily="2" charset="0"/>
                <a:cs typeface="Open Sans" pitchFamily="2" charset="0"/>
              </a:defRPr>
            </a:lvl4pPr>
            <a:lvl5pPr>
              <a:defRPr b="0" i="0">
                <a:latin typeface="TeXGyreHeros" pitchFamily="2" charset="77"/>
                <a:ea typeface="Open Sans" pitchFamily="2" charset="0"/>
                <a:cs typeface="Open Sans"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b="0" i="0">
                <a:latin typeface="TeXGyreHeros" pitchFamily="2" charset="77"/>
              </a:defRPr>
            </a:lvl1pPr>
          </a:lstStyle>
          <a:p>
            <a:fld id="{DD35BA9C-4641-E449-9228-EA8E05B4CBCF}" type="datetime3">
              <a:rPr lang="en-US" smtClean="0"/>
              <a:t>30 January 2023</a:t>
            </a:fld>
            <a:endParaRPr lang="en-US" dirty="0"/>
          </a:p>
        </p:txBody>
      </p:sp>
      <p:sp>
        <p:nvSpPr>
          <p:cNvPr id="5" name="Footer Placeholder 4"/>
          <p:cNvSpPr>
            <a:spLocks noGrp="1"/>
          </p:cNvSpPr>
          <p:nvPr>
            <p:ph type="ftr" sz="quarter" idx="11"/>
          </p:nvPr>
        </p:nvSpPr>
        <p:spPr/>
        <p:txBody>
          <a:bodyPr/>
          <a:lstStyle>
            <a:lvl1pPr>
              <a:defRPr b="0" i="0">
                <a:latin typeface="TeXGyreHeros" pitchFamily="2" charset="77"/>
              </a:defRPr>
            </a:lvl1pPr>
          </a:lstStyle>
          <a:p>
            <a:r>
              <a:rPr lang="en-US"/>
              <a:t>Shinwoo Kim - CS 0449 - VS Code Guide</a:t>
            </a:r>
            <a:endParaRPr lang="en-US" dirty="0"/>
          </a:p>
        </p:txBody>
      </p:sp>
      <p:sp>
        <p:nvSpPr>
          <p:cNvPr id="6" name="Slide Number Placeholder 5"/>
          <p:cNvSpPr>
            <a:spLocks noGrp="1"/>
          </p:cNvSpPr>
          <p:nvPr>
            <p:ph type="sldNum" sz="quarter" idx="12"/>
          </p:nvPr>
        </p:nvSpPr>
        <p:spPr/>
        <p:txBody>
          <a:bodyPr/>
          <a:lstStyle>
            <a:lvl1pPr>
              <a:defRPr b="0" i="0">
                <a:latin typeface="TeXGyreHeros" pitchFamily="2" charset="77"/>
              </a:defRPr>
            </a:lvl1pPr>
          </a:lstStyle>
          <a:p>
            <a:fld id="{9868D0B5-37F3-4AD0-A5BE-ADDF1EB1DF93}" type="slidenum">
              <a:rPr lang="en-US" smtClean="0"/>
              <a:pPr/>
              <a:t>‹#›</a:t>
            </a:fld>
            <a:endParaRPr lang="en-US" dirty="0"/>
          </a:p>
        </p:txBody>
      </p:sp>
    </p:spTree>
    <p:extLst>
      <p:ext uri="{BB962C8B-B14F-4D97-AF65-F5344CB8AC3E}">
        <p14:creationId xmlns:p14="http://schemas.microsoft.com/office/powerpoint/2010/main" val="3225455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rgbClr val="EEEEEE">
                <a:lumMod val="100000"/>
              </a:srgbClr>
            </a:gs>
            <a:gs pos="73000">
              <a:srgbClr val="EEEEEE">
                <a:lumMod val="99000"/>
                <a:lumOff val="1000"/>
              </a:srgbClr>
            </a:gs>
            <a:gs pos="82000">
              <a:srgbClr val="EEEEEE">
                <a:lumMod val="98000"/>
                <a:lumOff val="2000"/>
              </a:srgbClr>
            </a:gs>
            <a:gs pos="100000">
              <a:srgbClr val="EEEEEE">
                <a:lumMod val="97000"/>
                <a:lumOff val="3000"/>
              </a:srgb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b="0" i="0">
                <a:solidFill>
                  <a:schemeClr val="tx1"/>
                </a:solidFill>
                <a:latin typeface="TeXGyreHeros" pitchFamily="2" charset="77"/>
              </a:defRPr>
            </a:lvl1pPr>
          </a:lstStyle>
          <a:p>
            <a:r>
              <a:rPr lang="en-US" dirty="0"/>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b="0" i="0">
                <a:solidFill>
                  <a:schemeClr val="tx1"/>
                </a:solidFill>
                <a:latin typeface="TeXGyreHero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b="0" i="0">
                <a:solidFill>
                  <a:schemeClr val="tx1"/>
                </a:solidFill>
                <a:latin typeface="TeXGyreHeros" pitchFamily="2" charset="77"/>
              </a:defRPr>
            </a:lvl1pPr>
          </a:lstStyle>
          <a:p>
            <a:fld id="{BB597369-3CC5-8745-8DA9-61E469BF0885}" type="datetime3">
              <a:rPr lang="en-US" smtClean="0"/>
              <a:t>30 January 2023</a:t>
            </a:fld>
            <a:endParaRPr lang="en-US" dirty="0"/>
          </a:p>
        </p:txBody>
      </p:sp>
      <p:sp>
        <p:nvSpPr>
          <p:cNvPr id="5" name="Footer Placeholder 4"/>
          <p:cNvSpPr>
            <a:spLocks noGrp="1"/>
          </p:cNvSpPr>
          <p:nvPr>
            <p:ph type="ftr" sz="quarter" idx="11"/>
          </p:nvPr>
        </p:nvSpPr>
        <p:spPr/>
        <p:txBody>
          <a:bodyPr/>
          <a:lstStyle>
            <a:lvl1pPr>
              <a:defRPr b="0" i="0">
                <a:solidFill>
                  <a:schemeClr val="tx1"/>
                </a:solidFill>
              </a:defRPr>
            </a:lvl1pPr>
          </a:lstStyle>
          <a:p>
            <a:r>
              <a:rPr lang="en-US"/>
              <a:t>Shinwoo Kim - CS 0449 - VS Code Guide</a:t>
            </a:r>
            <a:endParaRPr lang="en-US" dirty="0"/>
          </a:p>
        </p:txBody>
      </p:sp>
      <p:sp>
        <p:nvSpPr>
          <p:cNvPr id="6" name="Slide Number Placeholder 5"/>
          <p:cNvSpPr>
            <a:spLocks noGrp="1"/>
          </p:cNvSpPr>
          <p:nvPr>
            <p:ph type="sldNum" sz="quarter" idx="12"/>
          </p:nvPr>
        </p:nvSpPr>
        <p:spPr/>
        <p:txBody>
          <a:bodyPr/>
          <a:lstStyle>
            <a:lvl1pPr>
              <a:defRPr b="0" i="0">
                <a:solidFill>
                  <a:schemeClr val="tx1"/>
                </a:solidFill>
                <a:latin typeface="TeXGyreHeros" pitchFamily="2" charset="77"/>
              </a:defRPr>
            </a:lvl1pPr>
          </a:lstStyle>
          <a:p>
            <a:fld id="{9868D0B5-37F3-4AD0-A5BE-ADDF1EB1DF93}" type="slidenum">
              <a:rPr lang="en-US" smtClean="0"/>
              <a:pPr/>
              <a:t>‹#›</a:t>
            </a:fld>
            <a:endParaRPr lang="en-US" dirty="0"/>
          </a:p>
        </p:txBody>
      </p:sp>
      <p:cxnSp>
        <p:nvCxnSpPr>
          <p:cNvPr id="7" name="Google Shape;9;p1">
            <a:extLst>
              <a:ext uri="{FF2B5EF4-FFF2-40B4-BE49-F238E27FC236}">
                <a16:creationId xmlns:a16="http://schemas.microsoft.com/office/drawing/2014/main" id="{226DC97C-D9A5-B308-E2A2-23C07E20B76C}"/>
              </a:ext>
            </a:extLst>
          </p:cNvPr>
          <p:cNvCxnSpPr/>
          <p:nvPr userDrawn="1"/>
        </p:nvCxnSpPr>
        <p:spPr>
          <a:xfrm>
            <a:off x="589416" y="4562476"/>
            <a:ext cx="7994182" cy="0"/>
          </a:xfrm>
          <a:prstGeom prst="straightConnector1">
            <a:avLst/>
          </a:prstGeom>
          <a:noFill/>
          <a:ln w="19050" cap="flat" cmpd="sng">
            <a:solidFill>
              <a:schemeClr val="tx1"/>
            </a:solidFill>
            <a:prstDash val="solid"/>
            <a:round/>
            <a:headEnd type="none" w="med" len="med"/>
            <a:tailEnd type="none" w="med" len="med"/>
          </a:ln>
        </p:spPr>
      </p:cxnSp>
    </p:spTree>
    <p:extLst>
      <p:ext uri="{BB962C8B-B14F-4D97-AF65-F5344CB8AC3E}">
        <p14:creationId xmlns:p14="http://schemas.microsoft.com/office/powerpoint/2010/main" val="1525579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TeXGyreHeros" pitchFamily="2" charset="77"/>
              </a:defRPr>
            </a:lvl1pPr>
          </a:lstStyle>
          <a:p>
            <a:r>
              <a:rPr lang="en-US" dirty="0"/>
              <a:t>Click to edit Master title style</a:t>
            </a:r>
          </a:p>
        </p:txBody>
      </p:sp>
      <p:sp>
        <p:nvSpPr>
          <p:cNvPr id="3" name="Content Placeholder 2"/>
          <p:cNvSpPr>
            <a:spLocks noGrp="1"/>
          </p:cNvSpPr>
          <p:nvPr>
            <p:ph sz="half" idx="1"/>
          </p:nvPr>
        </p:nvSpPr>
        <p:spPr>
          <a:xfrm>
            <a:off x="628650" y="1825625"/>
            <a:ext cx="3886200" cy="4351338"/>
          </a:xfrm>
        </p:spPr>
        <p:txBody>
          <a:bodyPr/>
          <a:lstStyle>
            <a:lvl1pPr>
              <a:defRPr b="0" i="0">
                <a:latin typeface="TeXGyreHeros" pitchFamily="2" charset="77"/>
              </a:defRPr>
            </a:lvl1pPr>
            <a:lvl2pPr>
              <a:defRPr b="0" i="0">
                <a:latin typeface="TeXGyreHeros" pitchFamily="2" charset="77"/>
              </a:defRPr>
            </a:lvl2pPr>
            <a:lvl3pPr>
              <a:defRPr b="0" i="0">
                <a:latin typeface="TeXGyreHeros" pitchFamily="2" charset="77"/>
              </a:defRPr>
            </a:lvl3pPr>
            <a:lvl4pPr>
              <a:defRPr b="0" i="0">
                <a:latin typeface="TeXGyreHeros" pitchFamily="2" charset="77"/>
              </a:defRPr>
            </a:lvl4pPr>
            <a:lvl5pPr>
              <a:defRPr b="0" i="0">
                <a:latin typeface="TeXGyreHero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825625"/>
            <a:ext cx="3886200" cy="4351338"/>
          </a:xfrm>
        </p:spPr>
        <p:txBody>
          <a:bodyPr/>
          <a:lstStyle>
            <a:lvl1pPr>
              <a:defRPr b="0" i="0">
                <a:latin typeface="TeXGyreHeros" pitchFamily="2" charset="77"/>
              </a:defRPr>
            </a:lvl1pPr>
            <a:lvl2pPr>
              <a:defRPr b="0" i="0">
                <a:latin typeface="TeXGyreHeros" pitchFamily="2" charset="77"/>
              </a:defRPr>
            </a:lvl2pPr>
            <a:lvl3pPr>
              <a:defRPr b="0" i="0">
                <a:latin typeface="TeXGyreHeros" pitchFamily="2" charset="77"/>
              </a:defRPr>
            </a:lvl3pPr>
            <a:lvl4pPr>
              <a:defRPr b="0" i="0">
                <a:latin typeface="TeXGyreHeros" pitchFamily="2" charset="77"/>
              </a:defRPr>
            </a:lvl4pPr>
            <a:lvl5pPr>
              <a:defRPr b="0" i="0">
                <a:latin typeface="TeXGyreHero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lvl1pPr>
              <a:defRPr b="0" i="0">
                <a:latin typeface="TeXGyreHeros" pitchFamily="2" charset="77"/>
              </a:defRPr>
            </a:lvl1pPr>
          </a:lstStyle>
          <a:p>
            <a:fld id="{5EC4E722-94E0-1E45-AE2A-BC0ECDC509EC}" type="datetime3">
              <a:rPr lang="en-US" smtClean="0"/>
              <a:t>30 January 2023</a:t>
            </a:fld>
            <a:endParaRPr lang="en-US" dirty="0"/>
          </a:p>
        </p:txBody>
      </p:sp>
      <p:sp>
        <p:nvSpPr>
          <p:cNvPr id="6" name="Footer Placeholder 5"/>
          <p:cNvSpPr>
            <a:spLocks noGrp="1"/>
          </p:cNvSpPr>
          <p:nvPr>
            <p:ph type="ftr" sz="quarter" idx="11"/>
          </p:nvPr>
        </p:nvSpPr>
        <p:spPr/>
        <p:txBody>
          <a:bodyPr/>
          <a:lstStyle>
            <a:lvl1pPr>
              <a:defRPr b="0" i="0"/>
            </a:lvl1pPr>
          </a:lstStyle>
          <a:p>
            <a:r>
              <a:rPr lang="en-US"/>
              <a:t>Shinwoo Kim - CS 0449 - VS Code Guide</a:t>
            </a:r>
            <a:endParaRPr lang="en-US" dirty="0"/>
          </a:p>
        </p:txBody>
      </p:sp>
      <p:sp>
        <p:nvSpPr>
          <p:cNvPr id="7" name="Slide Number Placeholder 6"/>
          <p:cNvSpPr>
            <a:spLocks noGrp="1"/>
          </p:cNvSpPr>
          <p:nvPr>
            <p:ph type="sldNum" sz="quarter" idx="12"/>
          </p:nvPr>
        </p:nvSpPr>
        <p:spPr/>
        <p:txBody>
          <a:bodyPr/>
          <a:lstStyle>
            <a:lvl1pPr>
              <a:defRPr b="0" i="0">
                <a:latin typeface="TeXGyreHeros" pitchFamily="2" charset="77"/>
              </a:defRPr>
            </a:lvl1pPr>
          </a:lstStyle>
          <a:p>
            <a:fld id="{9868D0B5-37F3-4AD0-A5BE-ADDF1EB1DF93}" type="slidenum">
              <a:rPr lang="en-US" smtClean="0"/>
              <a:pPr/>
              <a:t>‹#›</a:t>
            </a:fld>
            <a:endParaRPr lang="en-US" dirty="0"/>
          </a:p>
        </p:txBody>
      </p:sp>
    </p:spTree>
    <p:extLst>
      <p:ext uri="{BB962C8B-B14F-4D97-AF65-F5344CB8AC3E}">
        <p14:creationId xmlns:p14="http://schemas.microsoft.com/office/powerpoint/2010/main" val="1005050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lvl1pPr>
              <a:defRPr b="0" i="0">
                <a:latin typeface="TeXGyreHeros" pitchFamily="2" charset="77"/>
              </a:defRPr>
            </a:lvl1pPr>
          </a:lstStyle>
          <a:p>
            <a:r>
              <a:rPr lang="en-US" dirty="0"/>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0" i="0">
                <a:latin typeface="TeXGyreHeros"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29842" y="2505075"/>
            <a:ext cx="3868340" cy="3684588"/>
          </a:xfrm>
        </p:spPr>
        <p:txBody>
          <a:bodyPr/>
          <a:lstStyle>
            <a:lvl1pPr>
              <a:defRPr b="0" i="0">
                <a:latin typeface="TeXGyreHeros" pitchFamily="2" charset="77"/>
              </a:defRPr>
            </a:lvl1pPr>
            <a:lvl2pPr>
              <a:defRPr b="0" i="0">
                <a:latin typeface="TeXGyreHeros" pitchFamily="2" charset="77"/>
              </a:defRPr>
            </a:lvl2pPr>
            <a:lvl3pPr>
              <a:defRPr b="0" i="0">
                <a:latin typeface="TeXGyreHeros" pitchFamily="2" charset="77"/>
              </a:defRPr>
            </a:lvl3pPr>
            <a:lvl4pPr>
              <a:defRPr b="0" i="0">
                <a:latin typeface="TeXGyreHeros" pitchFamily="2" charset="77"/>
              </a:defRPr>
            </a:lvl4pPr>
            <a:lvl5pPr>
              <a:defRPr b="0" i="0">
                <a:latin typeface="TeXGyreHero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0" i="0">
                <a:latin typeface="TeXGyreHeros"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29150" y="2505075"/>
            <a:ext cx="3887391" cy="3684588"/>
          </a:xfrm>
        </p:spPr>
        <p:txBody>
          <a:bodyPr/>
          <a:lstStyle>
            <a:lvl1pPr>
              <a:defRPr b="0" i="0">
                <a:latin typeface="TeXGyreHeros" pitchFamily="2" charset="77"/>
              </a:defRPr>
            </a:lvl1pPr>
            <a:lvl2pPr>
              <a:defRPr b="0" i="0">
                <a:latin typeface="TeXGyreHeros" pitchFamily="2" charset="77"/>
              </a:defRPr>
            </a:lvl2pPr>
            <a:lvl3pPr>
              <a:defRPr b="0" i="0">
                <a:latin typeface="TeXGyreHeros" pitchFamily="2" charset="77"/>
              </a:defRPr>
            </a:lvl3pPr>
            <a:lvl4pPr>
              <a:defRPr b="0" i="0">
                <a:latin typeface="TeXGyreHeros" pitchFamily="2" charset="77"/>
              </a:defRPr>
            </a:lvl4pPr>
            <a:lvl5pPr>
              <a:defRPr b="0" i="0">
                <a:latin typeface="TeXGyreHero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lvl1pPr>
              <a:defRPr b="0" i="0">
                <a:latin typeface="TeXGyreHeros" pitchFamily="2" charset="77"/>
              </a:defRPr>
            </a:lvl1pPr>
          </a:lstStyle>
          <a:p>
            <a:fld id="{A38E14F0-90CE-CA49-9373-FBABA7CE40B3}" type="datetime3">
              <a:rPr lang="en-US" smtClean="0"/>
              <a:t>30 January 2023</a:t>
            </a:fld>
            <a:endParaRPr lang="en-US" dirty="0"/>
          </a:p>
        </p:txBody>
      </p:sp>
      <p:sp>
        <p:nvSpPr>
          <p:cNvPr id="8" name="Footer Placeholder 7"/>
          <p:cNvSpPr>
            <a:spLocks noGrp="1"/>
          </p:cNvSpPr>
          <p:nvPr>
            <p:ph type="ftr" sz="quarter" idx="11"/>
          </p:nvPr>
        </p:nvSpPr>
        <p:spPr/>
        <p:txBody>
          <a:bodyPr/>
          <a:lstStyle>
            <a:lvl1pPr>
              <a:defRPr b="0" i="0"/>
            </a:lvl1pPr>
          </a:lstStyle>
          <a:p>
            <a:r>
              <a:rPr lang="en-US"/>
              <a:t>Shinwoo Kim - CS 0449 - VS Code Guide</a:t>
            </a:r>
            <a:endParaRPr lang="en-US" dirty="0"/>
          </a:p>
        </p:txBody>
      </p:sp>
      <p:sp>
        <p:nvSpPr>
          <p:cNvPr id="9" name="Slide Number Placeholder 8"/>
          <p:cNvSpPr>
            <a:spLocks noGrp="1"/>
          </p:cNvSpPr>
          <p:nvPr>
            <p:ph type="sldNum" sz="quarter" idx="12"/>
          </p:nvPr>
        </p:nvSpPr>
        <p:spPr/>
        <p:txBody>
          <a:bodyPr/>
          <a:lstStyle>
            <a:lvl1pPr>
              <a:defRPr b="0" i="0">
                <a:latin typeface="TeXGyreHeros" pitchFamily="2" charset="77"/>
              </a:defRPr>
            </a:lvl1pPr>
          </a:lstStyle>
          <a:p>
            <a:fld id="{9868D0B5-37F3-4AD0-A5BE-ADDF1EB1DF93}" type="slidenum">
              <a:rPr lang="en-US" smtClean="0"/>
              <a:pPr/>
              <a:t>‹#›</a:t>
            </a:fld>
            <a:endParaRPr lang="en-US" dirty="0"/>
          </a:p>
        </p:txBody>
      </p:sp>
    </p:spTree>
    <p:extLst>
      <p:ext uri="{BB962C8B-B14F-4D97-AF65-F5344CB8AC3E}">
        <p14:creationId xmlns:p14="http://schemas.microsoft.com/office/powerpoint/2010/main" val="3338810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TeXGyreHeros" pitchFamily="2" charset="77"/>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b="0" i="0">
                <a:latin typeface="TeXGyreHeros" pitchFamily="2" charset="77"/>
              </a:defRPr>
            </a:lvl1pPr>
          </a:lstStyle>
          <a:p>
            <a:fld id="{3D8ED8A3-9F50-154D-9600-5F237E873BA3}" type="datetime3">
              <a:rPr lang="en-US" smtClean="0"/>
              <a:t>30 January 2023</a:t>
            </a:fld>
            <a:endParaRPr lang="en-US" dirty="0"/>
          </a:p>
        </p:txBody>
      </p:sp>
      <p:sp>
        <p:nvSpPr>
          <p:cNvPr id="4" name="Footer Placeholder 3"/>
          <p:cNvSpPr>
            <a:spLocks noGrp="1"/>
          </p:cNvSpPr>
          <p:nvPr>
            <p:ph type="ftr" sz="quarter" idx="11"/>
          </p:nvPr>
        </p:nvSpPr>
        <p:spPr/>
        <p:txBody>
          <a:bodyPr/>
          <a:lstStyle>
            <a:lvl1pPr>
              <a:defRPr b="0" i="0"/>
            </a:lvl1pPr>
          </a:lstStyle>
          <a:p>
            <a:r>
              <a:rPr lang="en-US"/>
              <a:t>Shinwoo Kim - CS 0449 - VS Code Guide</a:t>
            </a:r>
            <a:endParaRPr lang="en-US" dirty="0"/>
          </a:p>
        </p:txBody>
      </p:sp>
      <p:sp>
        <p:nvSpPr>
          <p:cNvPr id="5" name="Slide Number Placeholder 4"/>
          <p:cNvSpPr>
            <a:spLocks noGrp="1"/>
          </p:cNvSpPr>
          <p:nvPr>
            <p:ph type="sldNum" sz="quarter" idx="12"/>
          </p:nvPr>
        </p:nvSpPr>
        <p:spPr/>
        <p:txBody>
          <a:bodyPr/>
          <a:lstStyle>
            <a:lvl1pPr>
              <a:defRPr b="0" i="0">
                <a:latin typeface="TeXGyreHeros" pitchFamily="2" charset="77"/>
              </a:defRPr>
            </a:lvl1pPr>
          </a:lstStyle>
          <a:p>
            <a:fld id="{9868D0B5-37F3-4AD0-A5BE-ADDF1EB1DF93}" type="slidenum">
              <a:rPr lang="en-US" smtClean="0"/>
              <a:pPr/>
              <a:t>‹#›</a:t>
            </a:fld>
            <a:endParaRPr lang="en-US" dirty="0"/>
          </a:p>
        </p:txBody>
      </p:sp>
    </p:spTree>
    <p:extLst>
      <p:ext uri="{BB962C8B-B14F-4D97-AF65-F5344CB8AC3E}">
        <p14:creationId xmlns:p14="http://schemas.microsoft.com/office/powerpoint/2010/main" val="2806907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b="0" i="0">
                <a:latin typeface="TeXGyreHeros" pitchFamily="2" charset="77"/>
              </a:defRPr>
            </a:lvl1pPr>
          </a:lstStyle>
          <a:p>
            <a:fld id="{56683BF5-973C-6845-9250-FFF98FC9F42E}" type="datetime3">
              <a:rPr lang="en-US" smtClean="0"/>
              <a:t>30 January 2023</a:t>
            </a:fld>
            <a:endParaRPr lang="en-US" dirty="0"/>
          </a:p>
        </p:txBody>
      </p:sp>
      <p:sp>
        <p:nvSpPr>
          <p:cNvPr id="3" name="Footer Placeholder 2"/>
          <p:cNvSpPr>
            <a:spLocks noGrp="1"/>
          </p:cNvSpPr>
          <p:nvPr>
            <p:ph type="ftr" sz="quarter" idx="11"/>
          </p:nvPr>
        </p:nvSpPr>
        <p:spPr/>
        <p:txBody>
          <a:bodyPr/>
          <a:lstStyle>
            <a:lvl1pPr>
              <a:defRPr b="0" i="0"/>
            </a:lvl1pPr>
          </a:lstStyle>
          <a:p>
            <a:r>
              <a:rPr lang="en-US"/>
              <a:t>Shinwoo Kim - CS 0449 - VS Code Guide</a:t>
            </a:r>
            <a:endParaRPr lang="en-US" dirty="0"/>
          </a:p>
        </p:txBody>
      </p:sp>
      <p:sp>
        <p:nvSpPr>
          <p:cNvPr id="4" name="Slide Number Placeholder 3"/>
          <p:cNvSpPr>
            <a:spLocks noGrp="1"/>
          </p:cNvSpPr>
          <p:nvPr>
            <p:ph type="sldNum" sz="quarter" idx="12"/>
          </p:nvPr>
        </p:nvSpPr>
        <p:spPr/>
        <p:txBody>
          <a:bodyPr/>
          <a:lstStyle>
            <a:lvl1pPr>
              <a:defRPr b="0" i="0">
                <a:latin typeface="TeXGyreHeros" pitchFamily="2" charset="77"/>
              </a:defRPr>
            </a:lvl1pPr>
          </a:lstStyle>
          <a:p>
            <a:fld id="{9868D0B5-37F3-4AD0-A5BE-ADDF1EB1DF93}" type="slidenum">
              <a:rPr lang="en-US" smtClean="0"/>
              <a:pPr/>
              <a:t>‹#›</a:t>
            </a:fld>
            <a:endParaRPr lang="en-US" dirty="0"/>
          </a:p>
        </p:txBody>
      </p:sp>
    </p:spTree>
    <p:extLst>
      <p:ext uri="{BB962C8B-B14F-4D97-AF65-F5344CB8AC3E}">
        <p14:creationId xmlns:p14="http://schemas.microsoft.com/office/powerpoint/2010/main" val="2740893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b="0" i="0">
                <a:latin typeface="TeXGyreHeros" pitchFamily="2" charset="77"/>
              </a:defRPr>
            </a:lvl1pPr>
          </a:lstStyle>
          <a:p>
            <a:r>
              <a:rPr lang="en-US" dirty="0"/>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b="0" i="0">
                <a:latin typeface="TeXGyreHeros" pitchFamily="2" charset="77"/>
              </a:defRPr>
            </a:lvl1pPr>
            <a:lvl2pPr>
              <a:defRPr sz="2800" b="0" i="0">
                <a:latin typeface="TeXGyreHeros" pitchFamily="2" charset="77"/>
              </a:defRPr>
            </a:lvl2pPr>
            <a:lvl3pPr>
              <a:defRPr sz="2400" b="0" i="0">
                <a:latin typeface="TeXGyreHeros" pitchFamily="2" charset="77"/>
              </a:defRPr>
            </a:lvl3pPr>
            <a:lvl4pPr>
              <a:defRPr sz="2000" b="0" i="0">
                <a:latin typeface="TeXGyreHeros" pitchFamily="2" charset="77"/>
              </a:defRPr>
            </a:lvl4pPr>
            <a:lvl5pPr>
              <a:defRPr sz="2000" b="0" i="0">
                <a:latin typeface="TeXGyreHeros" pitchFamily="2" charset="77"/>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b="0" i="0">
                <a:latin typeface="TeXGyreHeros" pitchFamily="2"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b="0" i="0">
                <a:latin typeface="TeXGyreHeros" pitchFamily="2" charset="77"/>
              </a:defRPr>
            </a:lvl1pPr>
          </a:lstStyle>
          <a:p>
            <a:fld id="{B6C36DF8-8BE1-854E-ACE8-1454BD546BA9}" type="datetime3">
              <a:rPr lang="en-US" smtClean="0"/>
              <a:t>30 January 2023</a:t>
            </a:fld>
            <a:endParaRPr lang="en-US" dirty="0"/>
          </a:p>
        </p:txBody>
      </p:sp>
      <p:sp>
        <p:nvSpPr>
          <p:cNvPr id="6" name="Footer Placeholder 5"/>
          <p:cNvSpPr>
            <a:spLocks noGrp="1"/>
          </p:cNvSpPr>
          <p:nvPr>
            <p:ph type="ftr" sz="quarter" idx="11"/>
          </p:nvPr>
        </p:nvSpPr>
        <p:spPr/>
        <p:txBody>
          <a:bodyPr/>
          <a:lstStyle>
            <a:lvl1pPr>
              <a:defRPr b="0" i="0"/>
            </a:lvl1pPr>
          </a:lstStyle>
          <a:p>
            <a:r>
              <a:rPr lang="en-US"/>
              <a:t>Shinwoo Kim - CS 0449 - VS Code Guide</a:t>
            </a:r>
            <a:endParaRPr lang="en-US" dirty="0"/>
          </a:p>
        </p:txBody>
      </p:sp>
      <p:sp>
        <p:nvSpPr>
          <p:cNvPr id="7" name="Slide Number Placeholder 6"/>
          <p:cNvSpPr>
            <a:spLocks noGrp="1"/>
          </p:cNvSpPr>
          <p:nvPr>
            <p:ph type="sldNum" sz="quarter" idx="12"/>
          </p:nvPr>
        </p:nvSpPr>
        <p:spPr/>
        <p:txBody>
          <a:bodyPr/>
          <a:lstStyle>
            <a:lvl1pPr>
              <a:defRPr b="0" i="0">
                <a:latin typeface="TeXGyreHeros" pitchFamily="2" charset="77"/>
              </a:defRPr>
            </a:lvl1pPr>
          </a:lstStyle>
          <a:p>
            <a:fld id="{9868D0B5-37F3-4AD0-A5BE-ADDF1EB1DF93}" type="slidenum">
              <a:rPr lang="en-US" smtClean="0"/>
              <a:pPr/>
              <a:t>‹#›</a:t>
            </a:fld>
            <a:endParaRPr lang="en-US" dirty="0"/>
          </a:p>
        </p:txBody>
      </p:sp>
    </p:spTree>
    <p:extLst>
      <p:ext uri="{BB962C8B-B14F-4D97-AF65-F5344CB8AC3E}">
        <p14:creationId xmlns:p14="http://schemas.microsoft.com/office/powerpoint/2010/main" val="20530544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b="0" i="0">
                <a:latin typeface="TeXGyreHeros" pitchFamily="2" charset="77"/>
              </a:defRPr>
            </a:lvl1pPr>
          </a:lstStyle>
          <a:p>
            <a:r>
              <a:rPr lang="en-US" dirty="0"/>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b="0" i="0">
                <a:latin typeface="TeXGyreHeros" pitchFamily="2" charset="77"/>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b="0" i="0">
                <a:latin typeface="TeXGyreHeros" pitchFamily="2"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b="0" i="0">
                <a:latin typeface="TeXGyreHeros" pitchFamily="2" charset="77"/>
              </a:defRPr>
            </a:lvl1pPr>
          </a:lstStyle>
          <a:p>
            <a:fld id="{5279C96C-C193-ED4A-AAB2-8D671C01628F}" type="datetime3">
              <a:rPr lang="en-US" smtClean="0"/>
              <a:t>30 January 2023</a:t>
            </a:fld>
            <a:endParaRPr lang="en-US" dirty="0"/>
          </a:p>
        </p:txBody>
      </p:sp>
      <p:sp>
        <p:nvSpPr>
          <p:cNvPr id="6" name="Footer Placeholder 5"/>
          <p:cNvSpPr>
            <a:spLocks noGrp="1"/>
          </p:cNvSpPr>
          <p:nvPr>
            <p:ph type="ftr" sz="quarter" idx="11"/>
          </p:nvPr>
        </p:nvSpPr>
        <p:spPr/>
        <p:txBody>
          <a:bodyPr/>
          <a:lstStyle>
            <a:lvl1pPr>
              <a:defRPr b="0" i="0"/>
            </a:lvl1pPr>
          </a:lstStyle>
          <a:p>
            <a:r>
              <a:rPr lang="en-US"/>
              <a:t>Shinwoo Kim - CS 0449 - VS Code Guide</a:t>
            </a:r>
            <a:endParaRPr lang="en-US" dirty="0"/>
          </a:p>
        </p:txBody>
      </p:sp>
      <p:sp>
        <p:nvSpPr>
          <p:cNvPr id="7" name="Slide Number Placeholder 6"/>
          <p:cNvSpPr>
            <a:spLocks noGrp="1"/>
          </p:cNvSpPr>
          <p:nvPr>
            <p:ph type="sldNum" sz="quarter" idx="12"/>
          </p:nvPr>
        </p:nvSpPr>
        <p:spPr/>
        <p:txBody>
          <a:bodyPr/>
          <a:lstStyle>
            <a:lvl1pPr>
              <a:defRPr b="0" i="0">
                <a:latin typeface="TeXGyreHeros" pitchFamily="2" charset="77"/>
              </a:defRPr>
            </a:lvl1pPr>
          </a:lstStyle>
          <a:p>
            <a:fld id="{9868D0B5-37F3-4AD0-A5BE-ADDF1EB1DF93}" type="slidenum">
              <a:rPr lang="en-US" smtClean="0"/>
              <a:pPr/>
              <a:t>‹#›</a:t>
            </a:fld>
            <a:endParaRPr lang="en-US" dirty="0"/>
          </a:p>
        </p:txBody>
      </p:sp>
    </p:spTree>
    <p:extLst>
      <p:ext uri="{BB962C8B-B14F-4D97-AF65-F5344CB8AC3E}">
        <p14:creationId xmlns:p14="http://schemas.microsoft.com/office/powerpoint/2010/main" val="4238043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8102" y="65991"/>
            <a:ext cx="8007796" cy="51690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568102" y="799000"/>
            <a:ext cx="8015496" cy="53486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0" y="6482951"/>
            <a:ext cx="2057400" cy="365125"/>
          </a:xfrm>
          <a:prstGeom prst="rect">
            <a:avLst/>
          </a:prstGeom>
        </p:spPr>
        <p:txBody>
          <a:bodyPr vert="horz" lIns="91440" tIns="45720" rIns="91440" bIns="45720" rtlCol="0" anchor="b"/>
          <a:lstStyle>
            <a:lvl1pPr algn="l">
              <a:defRPr sz="1100" b="0" i="0">
                <a:solidFill>
                  <a:schemeClr val="tx1"/>
                </a:solidFill>
                <a:latin typeface="TeXGyreHeros" pitchFamily="2" charset="77"/>
                <a:ea typeface="Open Sans" panose="020B0606030504020204" pitchFamily="34" charset="0"/>
                <a:cs typeface="Open Sans" panose="020B0606030504020204" pitchFamily="34" charset="0"/>
              </a:defRPr>
            </a:lvl1pPr>
          </a:lstStyle>
          <a:p>
            <a:fld id="{E8241E66-A930-8948-AC6D-229148D04195}" type="datetime3">
              <a:rPr lang="en-US" smtClean="0"/>
              <a:t>30 January 2023</a:t>
            </a:fld>
            <a:endParaRPr lang="en-US" dirty="0"/>
          </a:p>
        </p:txBody>
      </p:sp>
      <p:sp>
        <p:nvSpPr>
          <p:cNvPr id="5" name="Footer Placeholder 4"/>
          <p:cNvSpPr>
            <a:spLocks noGrp="1"/>
          </p:cNvSpPr>
          <p:nvPr>
            <p:ph type="ftr" sz="quarter" idx="3"/>
          </p:nvPr>
        </p:nvSpPr>
        <p:spPr>
          <a:xfrm>
            <a:off x="3028950" y="6492875"/>
            <a:ext cx="3086100" cy="365125"/>
          </a:xfrm>
          <a:prstGeom prst="rect">
            <a:avLst/>
          </a:prstGeom>
        </p:spPr>
        <p:txBody>
          <a:bodyPr vert="horz" lIns="91440" tIns="45720" rIns="91440" bIns="45720" rtlCol="0" anchor="b"/>
          <a:lstStyle>
            <a:lvl1pPr algn="ctr">
              <a:defRPr sz="1100" b="0" i="0">
                <a:solidFill>
                  <a:schemeClr val="tx1"/>
                </a:solidFill>
                <a:latin typeface="TeXGyreHeros" pitchFamily="2" charset="77"/>
                <a:ea typeface="Open Sans" panose="020B0606030504020204" pitchFamily="34" charset="0"/>
                <a:cs typeface="Open Sans" panose="020B0606030504020204" pitchFamily="34" charset="0"/>
              </a:defRPr>
            </a:lvl1pPr>
          </a:lstStyle>
          <a:p>
            <a:r>
              <a:rPr lang="en-US"/>
              <a:t>Shinwoo Kim - CS 0449 - VS Code Guide</a:t>
            </a:r>
            <a:endParaRPr lang="en-US" dirty="0"/>
          </a:p>
        </p:txBody>
      </p:sp>
      <p:sp>
        <p:nvSpPr>
          <p:cNvPr id="6" name="Slide Number Placeholder 5"/>
          <p:cNvSpPr>
            <a:spLocks noGrp="1"/>
          </p:cNvSpPr>
          <p:nvPr>
            <p:ph type="sldNum" sz="quarter" idx="4"/>
          </p:nvPr>
        </p:nvSpPr>
        <p:spPr>
          <a:xfrm>
            <a:off x="7086600" y="6492875"/>
            <a:ext cx="2057400" cy="365125"/>
          </a:xfrm>
          <a:prstGeom prst="rect">
            <a:avLst/>
          </a:prstGeom>
        </p:spPr>
        <p:txBody>
          <a:bodyPr vert="horz" lIns="91440" tIns="45720" rIns="91440" bIns="45720" rtlCol="0" anchor="b"/>
          <a:lstStyle>
            <a:lvl1pPr algn="r">
              <a:defRPr sz="1100" b="0" i="0">
                <a:solidFill>
                  <a:schemeClr val="tx1"/>
                </a:solidFill>
                <a:latin typeface="TeXGyreHeros" pitchFamily="2" charset="77"/>
                <a:ea typeface="Open Sans" panose="020B0606030504020204" pitchFamily="34" charset="0"/>
                <a:cs typeface="Open Sans" panose="020B0606030504020204" pitchFamily="34" charset="0"/>
              </a:defRPr>
            </a:lvl1pPr>
          </a:lstStyle>
          <a:p>
            <a:fld id="{9868D0B5-37F3-4AD0-A5BE-ADDF1EB1DF93}" type="slidenum">
              <a:rPr lang="en-US" smtClean="0"/>
              <a:pPr/>
              <a:t>‹#›</a:t>
            </a:fld>
            <a:endParaRPr lang="en-US" dirty="0"/>
          </a:p>
        </p:txBody>
      </p:sp>
      <p:cxnSp>
        <p:nvCxnSpPr>
          <p:cNvPr id="11" name="Google Shape;9;p1">
            <a:extLst>
              <a:ext uri="{FF2B5EF4-FFF2-40B4-BE49-F238E27FC236}">
                <a16:creationId xmlns:a16="http://schemas.microsoft.com/office/drawing/2014/main" id="{2EDBD13C-7CF1-AD08-7ED4-8AFA2C3E9F34}"/>
              </a:ext>
            </a:extLst>
          </p:cNvPr>
          <p:cNvCxnSpPr>
            <a:cxnSpLocks/>
          </p:cNvCxnSpPr>
          <p:nvPr userDrawn="1"/>
        </p:nvCxnSpPr>
        <p:spPr>
          <a:xfrm>
            <a:off x="475863" y="626027"/>
            <a:ext cx="8192274"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1575173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2100" b="1" i="0" kern="1200">
          <a:solidFill>
            <a:schemeClr val="tx1"/>
          </a:solidFill>
          <a:latin typeface="TeXGyreHeros" pitchFamily="2" charset="77"/>
          <a:ea typeface="Open Sans" pitchFamily="2" charset="0"/>
          <a:cs typeface="Open Sans"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b="0" i="0" kern="1200">
          <a:solidFill>
            <a:schemeClr val="accent1"/>
          </a:solidFill>
          <a:latin typeface="TeXGyreHeros" pitchFamily="2" charset="77"/>
          <a:ea typeface="Open Sans" pitchFamily="2" charset="0"/>
          <a:cs typeface="Open Sans"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eXGyreHeros" pitchFamily="2" charset="77"/>
          <a:ea typeface="Open Sans" pitchFamily="2" charset="0"/>
          <a:cs typeface="Open Sans"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eXGyreHeros" pitchFamily="2" charset="77"/>
          <a:ea typeface="Open Sans" pitchFamily="2" charset="0"/>
          <a:cs typeface="Open Sans"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eXGyreHeros" pitchFamily="2" charset="77"/>
          <a:ea typeface="Open Sans" pitchFamily="2" charset="0"/>
          <a:cs typeface="Open Sans"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eXGyreHeros" pitchFamily="2" charset="77"/>
          <a:ea typeface="Open Sans" pitchFamily="2" charset="0"/>
          <a:cs typeface="Open Sans"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code.visualstudio.com/learn/get-started/basics" TargetMode="External"/><Relationship Id="rId2" Type="http://schemas.openxmlformats.org/officeDocument/2006/relationships/hyperlink" Target="https://code.visualstudio.com/"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C83634B4-4154-FC07-0EAE-0C8FDFB669D3}"/>
              </a:ext>
            </a:extLst>
          </p:cNvPr>
          <p:cNvSpPr>
            <a:spLocks noGrp="1"/>
          </p:cNvSpPr>
          <p:nvPr>
            <p:ph type="subTitle" idx="1"/>
          </p:nvPr>
        </p:nvSpPr>
        <p:spPr/>
        <p:txBody>
          <a:bodyPr/>
          <a:lstStyle/>
          <a:p>
            <a:r>
              <a:rPr lang="en-US" dirty="0">
                <a:ea typeface="Open Sans" pitchFamily="2" charset="0"/>
                <a:cs typeface="Open Sans" pitchFamily="2" charset="0"/>
              </a:rPr>
              <a:t>Installing VS Code</a:t>
            </a:r>
          </a:p>
          <a:p>
            <a:r>
              <a:rPr lang="en-US" dirty="0">
                <a:ea typeface="Open Sans" pitchFamily="2" charset="0"/>
                <a:cs typeface="Open Sans" pitchFamily="2" charset="0"/>
              </a:rPr>
              <a:t>Installing the </a:t>
            </a:r>
            <a:r>
              <a:rPr lang="en-US" dirty="0"/>
              <a:t>Remote Development Extension</a:t>
            </a:r>
          </a:p>
          <a:p>
            <a:r>
              <a:rPr lang="en-US" b="1" dirty="0"/>
              <a:t>DISABLING FLOCK, C/C++ Extension</a:t>
            </a:r>
          </a:p>
          <a:p>
            <a:r>
              <a:rPr lang="en-US" dirty="0"/>
              <a:t>Connecting to Thoth</a:t>
            </a:r>
          </a:p>
          <a:p>
            <a:r>
              <a:rPr lang="en-US" dirty="0"/>
              <a:t>Debugging VS Code/</a:t>
            </a:r>
            <a:r>
              <a:rPr lang="en-US"/>
              <a:t>Thoth connections</a:t>
            </a:r>
            <a:endParaRPr lang="en-US" dirty="0"/>
          </a:p>
        </p:txBody>
      </p:sp>
      <p:sp>
        <p:nvSpPr>
          <p:cNvPr id="4" name="Title 3">
            <a:extLst>
              <a:ext uri="{FF2B5EF4-FFF2-40B4-BE49-F238E27FC236}">
                <a16:creationId xmlns:a16="http://schemas.microsoft.com/office/drawing/2014/main" id="{55D1A803-EFD6-1951-97DD-E87C5E63E258}"/>
              </a:ext>
            </a:extLst>
          </p:cNvPr>
          <p:cNvSpPr>
            <a:spLocks noGrp="1"/>
          </p:cNvSpPr>
          <p:nvPr>
            <p:ph type="title"/>
          </p:nvPr>
        </p:nvSpPr>
        <p:spPr>
          <a:xfrm>
            <a:off x="1" y="4554"/>
            <a:ext cx="6105776" cy="749124"/>
          </a:xfrm>
        </p:spPr>
        <p:txBody>
          <a:bodyPr>
            <a:normAutofit fontScale="90000"/>
          </a:bodyPr>
          <a:lstStyle/>
          <a:p>
            <a:pPr>
              <a:lnSpc>
                <a:spcPct val="100000"/>
              </a:lnSpc>
            </a:pPr>
            <a:r>
              <a:rPr lang="en-US" dirty="0">
                <a:latin typeface="ETBembo RomanLF" panose="02000503000000000000" pitchFamily="2" charset="0"/>
              </a:rPr>
              <a:t>CS0449: Introduction to System Software</a:t>
            </a:r>
          </a:p>
        </p:txBody>
      </p:sp>
      <p:sp>
        <p:nvSpPr>
          <p:cNvPr id="6" name="Text Placeholder 5">
            <a:extLst>
              <a:ext uri="{FF2B5EF4-FFF2-40B4-BE49-F238E27FC236}">
                <a16:creationId xmlns:a16="http://schemas.microsoft.com/office/drawing/2014/main" id="{F000AC8C-02BC-B843-D359-4FD935047EF7}"/>
              </a:ext>
            </a:extLst>
          </p:cNvPr>
          <p:cNvSpPr>
            <a:spLocks noGrp="1"/>
          </p:cNvSpPr>
          <p:nvPr>
            <p:ph type="body" sz="quarter" idx="14"/>
          </p:nvPr>
        </p:nvSpPr>
        <p:spPr>
          <a:xfrm>
            <a:off x="3724102" y="2175028"/>
            <a:ext cx="5139313" cy="648133"/>
          </a:xfrm>
        </p:spPr>
        <p:txBody>
          <a:bodyPr>
            <a:noAutofit/>
          </a:bodyPr>
          <a:lstStyle/>
          <a:p>
            <a:r>
              <a:rPr lang="en-US" sz="2500" b="1" dirty="0"/>
              <a:t>Connecting to Thoth via VS Code</a:t>
            </a:r>
          </a:p>
        </p:txBody>
      </p:sp>
      <p:sp>
        <p:nvSpPr>
          <p:cNvPr id="7" name="Text Placeholder 6">
            <a:extLst>
              <a:ext uri="{FF2B5EF4-FFF2-40B4-BE49-F238E27FC236}">
                <a16:creationId xmlns:a16="http://schemas.microsoft.com/office/drawing/2014/main" id="{8ECD08C5-6A96-8629-4D9B-CAD0B46DEA37}"/>
              </a:ext>
            </a:extLst>
          </p:cNvPr>
          <p:cNvSpPr>
            <a:spLocks noGrp="1"/>
          </p:cNvSpPr>
          <p:nvPr>
            <p:ph type="body" sz="quarter" idx="15"/>
          </p:nvPr>
        </p:nvSpPr>
        <p:spPr>
          <a:xfrm>
            <a:off x="6115050" y="26127"/>
            <a:ext cx="3028950" cy="749124"/>
          </a:xfrm>
        </p:spPr>
        <p:txBody>
          <a:bodyPr>
            <a:normAutofit/>
          </a:bodyPr>
          <a:lstStyle/>
          <a:p>
            <a:pPr marL="0" indent="0">
              <a:buNone/>
            </a:pPr>
            <a:r>
              <a:rPr lang="en-US" sz="2400" dirty="0">
                <a:latin typeface="ETBembo RomanLF" panose="02000503000000000000" pitchFamily="2" charset="0"/>
              </a:rPr>
              <a:t>S</a:t>
            </a:r>
            <a:r>
              <a:rPr lang="en-US" sz="2000" dirty="0">
                <a:latin typeface="ETBembo RomanLF" panose="02000503000000000000" pitchFamily="2" charset="0"/>
              </a:rPr>
              <a:t>HINWOO </a:t>
            </a:r>
            <a:r>
              <a:rPr lang="en-US" sz="2400" dirty="0">
                <a:latin typeface="ETBembo RomanLF" panose="02000503000000000000" pitchFamily="2" charset="0"/>
              </a:rPr>
              <a:t>K</a:t>
            </a:r>
            <a:r>
              <a:rPr lang="en-US" sz="2000" dirty="0">
                <a:latin typeface="ETBembo RomanLF" panose="02000503000000000000" pitchFamily="2" charset="0"/>
              </a:rPr>
              <a:t>IM</a:t>
            </a:r>
          </a:p>
        </p:txBody>
      </p:sp>
      <p:sp>
        <p:nvSpPr>
          <p:cNvPr id="8" name="Content Placeholder 7">
            <a:extLst>
              <a:ext uri="{FF2B5EF4-FFF2-40B4-BE49-F238E27FC236}">
                <a16:creationId xmlns:a16="http://schemas.microsoft.com/office/drawing/2014/main" id="{56717C70-F235-22C2-47E3-5332B488F358}"/>
              </a:ext>
            </a:extLst>
          </p:cNvPr>
          <p:cNvSpPr>
            <a:spLocks noGrp="1"/>
          </p:cNvSpPr>
          <p:nvPr>
            <p:ph sz="quarter" idx="16"/>
          </p:nvPr>
        </p:nvSpPr>
        <p:spPr>
          <a:xfrm>
            <a:off x="92363" y="2185303"/>
            <a:ext cx="3459437" cy="4154750"/>
          </a:xfrm>
        </p:spPr>
        <p:txBody>
          <a:bodyPr>
            <a:normAutofit/>
          </a:bodyPr>
          <a:lstStyle/>
          <a:p>
            <a:pPr algn="r">
              <a:lnSpc>
                <a:spcPct val="120000"/>
              </a:lnSpc>
            </a:pPr>
            <a:r>
              <a:rPr lang="en-US" sz="2200" b="1" dirty="0"/>
              <a:t>Shinwoo Kim</a:t>
            </a:r>
          </a:p>
          <a:p>
            <a:pPr algn="r">
              <a:lnSpc>
                <a:spcPct val="120000"/>
              </a:lnSpc>
              <a:spcBef>
                <a:spcPts val="0"/>
              </a:spcBef>
            </a:pPr>
            <a:r>
              <a:rPr lang="en-US" sz="1500" dirty="0">
                <a:ea typeface="Open Sans" pitchFamily="2" charset="0"/>
                <a:cs typeface="Open Sans" pitchFamily="2" charset="0"/>
              </a:rPr>
              <a:t>Teaching Assistant</a:t>
            </a:r>
          </a:p>
          <a:p>
            <a:pPr algn="r">
              <a:lnSpc>
                <a:spcPct val="120000"/>
              </a:lnSpc>
              <a:spcBef>
                <a:spcPts val="0"/>
              </a:spcBef>
            </a:pPr>
            <a:r>
              <a:rPr lang="en-US" sz="1400" dirty="0">
                <a:solidFill>
                  <a:schemeClr val="accent1"/>
                </a:solidFill>
                <a:latin typeface="Consolas" panose="020B0609020204030204" pitchFamily="49" charset="0"/>
                <a:cs typeface="Consolas" panose="020B0609020204030204" pitchFamily="49" charset="0"/>
              </a:rPr>
              <a:t>shinwookim@pitt.edu</a:t>
            </a:r>
          </a:p>
          <a:p>
            <a:pPr algn="r">
              <a:spcBef>
                <a:spcPts val="0"/>
              </a:spcBef>
            </a:pPr>
            <a:r>
              <a:rPr lang="en-US" sz="1400" dirty="0">
                <a:solidFill>
                  <a:schemeClr val="accent1"/>
                </a:solidFill>
                <a:latin typeface="Consolas" panose="020B0609020204030204" pitchFamily="49" charset="0"/>
                <a:cs typeface="Consolas" panose="020B0609020204030204" pitchFamily="49" charset="0"/>
              </a:rPr>
              <a:t>https://sites.pitt.edu/~shk148/</a:t>
            </a:r>
          </a:p>
          <a:p>
            <a:pPr algn="r"/>
            <a:endParaRPr lang="en-US" sz="1600" dirty="0">
              <a:latin typeface="Consolas" panose="020B0609020204030204" pitchFamily="49" charset="0"/>
              <a:cs typeface="Consolas" panose="020B0609020204030204" pitchFamily="49" charset="0"/>
            </a:endParaRPr>
          </a:p>
          <a:p>
            <a:pPr algn="r">
              <a:spcBef>
                <a:spcPts val="0"/>
              </a:spcBef>
            </a:pPr>
            <a:r>
              <a:rPr lang="en-US" sz="1500" dirty="0">
                <a:ea typeface="Open Sans" pitchFamily="2" charset="0"/>
                <a:cs typeface="Open Sans" pitchFamily="2" charset="0"/>
              </a:rPr>
              <a:t>Spring 2023, Term 2234</a:t>
            </a:r>
          </a:p>
          <a:p>
            <a:pPr algn="r">
              <a:spcBef>
                <a:spcPts val="0"/>
              </a:spcBef>
            </a:pPr>
            <a:r>
              <a:rPr lang="en-US" sz="1500" dirty="0">
                <a:ea typeface="Open Sans" pitchFamily="2" charset="0"/>
                <a:cs typeface="Open Sans" pitchFamily="2" charset="0"/>
              </a:rPr>
              <a:t>All Sections</a:t>
            </a:r>
          </a:p>
          <a:p>
            <a:pPr algn="r">
              <a:spcBef>
                <a:spcPts val="0"/>
              </a:spcBef>
            </a:pPr>
            <a:endParaRPr lang="en-US" sz="1500" dirty="0">
              <a:ea typeface="Open Sans" pitchFamily="2" charset="0"/>
              <a:cs typeface="Open Sans" pitchFamily="2" charset="0"/>
            </a:endParaRPr>
          </a:p>
          <a:p>
            <a:pPr algn="r">
              <a:spcBef>
                <a:spcPts val="0"/>
              </a:spcBef>
            </a:pPr>
            <a:r>
              <a:rPr lang="en-US" sz="1500" dirty="0">
                <a:ea typeface="Open Sans" pitchFamily="2" charset="0"/>
                <a:cs typeface="Open Sans" pitchFamily="2" charset="0"/>
              </a:rPr>
              <a:t>with materials from former CS 0449 Teaching Assistants</a:t>
            </a:r>
          </a:p>
          <a:p>
            <a:pPr>
              <a:spcBef>
                <a:spcPts val="0"/>
              </a:spcBef>
            </a:pPr>
            <a:endParaRPr lang="en-US" sz="1500" dirty="0">
              <a:ea typeface="Open Sans" pitchFamily="2" charset="0"/>
              <a:cs typeface="Open Sans" pitchFamily="2" charset="0"/>
            </a:endParaRPr>
          </a:p>
          <a:p>
            <a:pPr algn="r">
              <a:spcBef>
                <a:spcPts val="0"/>
              </a:spcBef>
            </a:pPr>
            <a:endParaRPr lang="en-US" sz="1500" dirty="0">
              <a:ea typeface="Open Sans" pitchFamily="2" charset="0"/>
              <a:cs typeface="Open Sans" pitchFamily="2" charset="0"/>
            </a:endParaRPr>
          </a:p>
          <a:p>
            <a:pPr algn="r">
              <a:spcBef>
                <a:spcPts val="0"/>
              </a:spcBef>
            </a:pPr>
            <a:r>
              <a:rPr lang="en-US" sz="1500" dirty="0">
                <a:ea typeface="Open Sans" pitchFamily="2" charset="0"/>
                <a:cs typeface="Open Sans" pitchFamily="2" charset="0"/>
              </a:rPr>
              <a:t>Department of Computer Science</a:t>
            </a:r>
          </a:p>
          <a:p>
            <a:pPr algn="r">
              <a:spcBef>
                <a:spcPts val="0"/>
              </a:spcBef>
            </a:pPr>
            <a:r>
              <a:rPr lang="en-US" sz="1500" dirty="0">
                <a:ea typeface="Open Sans" pitchFamily="2" charset="0"/>
                <a:cs typeface="Open Sans" pitchFamily="2" charset="0"/>
              </a:rPr>
              <a:t>School of Computing &amp; Information</a:t>
            </a:r>
          </a:p>
          <a:p>
            <a:pPr algn="r">
              <a:spcBef>
                <a:spcPts val="0"/>
              </a:spcBef>
            </a:pPr>
            <a:r>
              <a:rPr lang="en-US" sz="1500" dirty="0">
                <a:ea typeface="Open Sans" pitchFamily="2" charset="0"/>
                <a:cs typeface="Open Sans" pitchFamily="2" charset="0"/>
              </a:rPr>
              <a:t>University of Pittsburgh</a:t>
            </a:r>
          </a:p>
          <a:p>
            <a:endParaRPr lang="en-US" dirty="0"/>
          </a:p>
        </p:txBody>
      </p:sp>
    </p:spTree>
    <p:extLst>
      <p:ext uri="{BB962C8B-B14F-4D97-AF65-F5344CB8AC3E}">
        <p14:creationId xmlns:p14="http://schemas.microsoft.com/office/powerpoint/2010/main" val="154309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47253-D99C-1FA3-DDE1-4C27E93C8D36}"/>
              </a:ext>
            </a:extLst>
          </p:cNvPr>
          <p:cNvSpPr>
            <a:spLocks noGrp="1"/>
          </p:cNvSpPr>
          <p:nvPr>
            <p:ph type="title"/>
          </p:nvPr>
        </p:nvSpPr>
        <p:spPr/>
        <p:txBody>
          <a:bodyPr/>
          <a:lstStyle/>
          <a:p>
            <a:r>
              <a:rPr lang="en-US" dirty="0"/>
              <a:t>We need for a more robust text editor…</a:t>
            </a:r>
          </a:p>
        </p:txBody>
      </p:sp>
      <p:sp>
        <p:nvSpPr>
          <p:cNvPr id="3" name="Content Placeholder 2">
            <a:extLst>
              <a:ext uri="{FF2B5EF4-FFF2-40B4-BE49-F238E27FC236}">
                <a16:creationId xmlns:a16="http://schemas.microsoft.com/office/drawing/2014/main" id="{45DF7F44-ACCF-3F26-D07D-E39D0776390B}"/>
              </a:ext>
            </a:extLst>
          </p:cNvPr>
          <p:cNvSpPr>
            <a:spLocks noGrp="1"/>
          </p:cNvSpPr>
          <p:nvPr>
            <p:ph idx="1"/>
          </p:nvPr>
        </p:nvSpPr>
        <p:spPr/>
        <p:txBody>
          <a:bodyPr/>
          <a:lstStyle/>
          <a:p>
            <a:r>
              <a:rPr lang="en-US" dirty="0"/>
              <a:t>In Lab0, you most likely used a terminal-based text editor, such as Vim, Nano, and Emacs, to write a simple “</a:t>
            </a:r>
            <a:r>
              <a:rPr lang="en-US" i="1" dirty="0"/>
              <a:t>Hello World!” </a:t>
            </a:r>
            <a:r>
              <a:rPr lang="en-US" dirty="0"/>
              <a:t>program on Thoth.</a:t>
            </a:r>
          </a:p>
          <a:p>
            <a:r>
              <a:rPr lang="en-US" dirty="0"/>
              <a:t>While those programs are great (they really are), once your projects become larger, you’re going to want a more robust text editor…</a:t>
            </a:r>
          </a:p>
          <a:p>
            <a:pPr lvl="1"/>
            <a:r>
              <a:rPr lang="en-US" dirty="0"/>
              <a:t>like Visual Studio Code!</a:t>
            </a:r>
          </a:p>
          <a:p>
            <a:r>
              <a:rPr lang="en-US" dirty="0"/>
              <a:t>VS Code is a source-code editor made by Microsoft…</a:t>
            </a:r>
          </a:p>
          <a:p>
            <a:pPr lvl="1"/>
            <a:r>
              <a:rPr lang="en-US" dirty="0"/>
              <a:t>and it’s one of the most popular code editors (at least for now)</a:t>
            </a:r>
          </a:p>
          <a:p>
            <a:r>
              <a:rPr lang="en-US" dirty="0"/>
              <a:t>VS Code is great because:</a:t>
            </a:r>
          </a:p>
          <a:p>
            <a:pPr lvl="1"/>
            <a:r>
              <a:rPr lang="en-US" dirty="0"/>
              <a:t>it supports many languages</a:t>
            </a:r>
          </a:p>
          <a:p>
            <a:pPr lvl="1"/>
            <a:r>
              <a:rPr lang="en-US" dirty="0"/>
              <a:t>it’s cross-platform</a:t>
            </a:r>
          </a:p>
          <a:p>
            <a:pPr lvl="1"/>
            <a:r>
              <a:rPr lang="en-US" dirty="0"/>
              <a:t>has huge library of extensions</a:t>
            </a:r>
          </a:p>
          <a:p>
            <a:pPr lvl="1"/>
            <a:r>
              <a:rPr lang="en-US" b="1" dirty="0"/>
              <a:t>And can connect to Thoth (!)</a:t>
            </a:r>
          </a:p>
        </p:txBody>
      </p:sp>
      <p:sp>
        <p:nvSpPr>
          <p:cNvPr id="4" name="Date Placeholder 3">
            <a:extLst>
              <a:ext uri="{FF2B5EF4-FFF2-40B4-BE49-F238E27FC236}">
                <a16:creationId xmlns:a16="http://schemas.microsoft.com/office/drawing/2014/main" id="{50B581CE-6850-1D5D-BA6C-DD52F053CFA8}"/>
              </a:ext>
            </a:extLst>
          </p:cNvPr>
          <p:cNvSpPr>
            <a:spLocks noGrp="1"/>
          </p:cNvSpPr>
          <p:nvPr>
            <p:ph type="dt" sz="half" idx="10"/>
          </p:nvPr>
        </p:nvSpPr>
        <p:spPr/>
        <p:txBody>
          <a:bodyPr/>
          <a:lstStyle/>
          <a:p>
            <a:fld id="{AD9C2480-2E98-D24E-BDD0-5F4B5178472F}" type="datetime3">
              <a:rPr lang="en-US" smtClean="0"/>
              <a:t>30 January 2023</a:t>
            </a:fld>
            <a:endParaRPr lang="en-US" dirty="0"/>
          </a:p>
        </p:txBody>
      </p:sp>
      <p:sp>
        <p:nvSpPr>
          <p:cNvPr id="5" name="Footer Placeholder 4">
            <a:extLst>
              <a:ext uri="{FF2B5EF4-FFF2-40B4-BE49-F238E27FC236}">
                <a16:creationId xmlns:a16="http://schemas.microsoft.com/office/drawing/2014/main" id="{502C54BF-4B08-4E67-E97D-CA1A1DC834B3}"/>
              </a:ext>
            </a:extLst>
          </p:cNvPr>
          <p:cNvSpPr>
            <a:spLocks noGrp="1"/>
          </p:cNvSpPr>
          <p:nvPr>
            <p:ph type="ftr" sz="quarter" idx="11"/>
          </p:nvPr>
        </p:nvSpPr>
        <p:spPr/>
        <p:txBody>
          <a:bodyPr/>
          <a:lstStyle/>
          <a:p>
            <a:r>
              <a:rPr lang="en-US"/>
              <a:t>Shinwoo Kim - CS 0449 - VS Code Guide</a:t>
            </a:r>
            <a:endParaRPr lang="en-US" dirty="0"/>
          </a:p>
        </p:txBody>
      </p:sp>
      <p:sp>
        <p:nvSpPr>
          <p:cNvPr id="6" name="Slide Number Placeholder 5">
            <a:extLst>
              <a:ext uri="{FF2B5EF4-FFF2-40B4-BE49-F238E27FC236}">
                <a16:creationId xmlns:a16="http://schemas.microsoft.com/office/drawing/2014/main" id="{99B20404-0127-0537-47DD-03A38C9081AA}"/>
              </a:ext>
            </a:extLst>
          </p:cNvPr>
          <p:cNvSpPr>
            <a:spLocks noGrp="1"/>
          </p:cNvSpPr>
          <p:nvPr>
            <p:ph type="sldNum" sz="quarter" idx="12"/>
          </p:nvPr>
        </p:nvSpPr>
        <p:spPr/>
        <p:txBody>
          <a:bodyPr/>
          <a:lstStyle/>
          <a:p>
            <a:fld id="{9868D0B5-37F3-4AD0-A5BE-ADDF1EB1DF93}" type="slidenum">
              <a:rPr lang="en-US" smtClean="0"/>
              <a:pPr/>
              <a:t>2</a:t>
            </a:fld>
            <a:endParaRPr lang="en-US" dirty="0"/>
          </a:p>
        </p:txBody>
      </p:sp>
      <p:pic>
        <p:nvPicPr>
          <p:cNvPr id="1026" name="Picture 2" descr="Code Time Data: Ranking the Top 5 Code Editors in 2019 - /src/ blog">
            <a:extLst>
              <a:ext uri="{FF2B5EF4-FFF2-40B4-BE49-F238E27FC236}">
                <a16:creationId xmlns:a16="http://schemas.microsoft.com/office/drawing/2014/main" id="{A837AE6A-21D4-00DC-DE83-D38E601694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3234218"/>
            <a:ext cx="4345577" cy="311810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46F2B3B-686B-924F-8B1A-BE7317CB0251}"/>
              </a:ext>
            </a:extLst>
          </p:cNvPr>
          <p:cNvSpPr txBox="1"/>
          <p:nvPr/>
        </p:nvSpPr>
        <p:spPr>
          <a:xfrm>
            <a:off x="3521948" y="6363707"/>
            <a:ext cx="5622052" cy="276999"/>
          </a:xfrm>
          <a:prstGeom prst="rect">
            <a:avLst/>
          </a:prstGeom>
          <a:noFill/>
        </p:spPr>
        <p:txBody>
          <a:bodyPr wrap="none" rtlCol="0">
            <a:spAutoFit/>
          </a:bodyPr>
          <a:lstStyle/>
          <a:p>
            <a:r>
              <a:rPr lang="en-US" sz="1200" dirty="0">
                <a:latin typeface="Consolas" panose="020B0609020204030204" pitchFamily="49" charset="0"/>
                <a:cs typeface="Consolas" panose="020B0609020204030204" pitchFamily="49" charset="0"/>
              </a:rPr>
              <a:t>https://</a:t>
            </a:r>
            <a:r>
              <a:rPr lang="en-US" sz="1200" dirty="0" err="1">
                <a:latin typeface="Consolas" panose="020B0609020204030204" pitchFamily="49" charset="0"/>
                <a:cs typeface="Consolas" panose="020B0609020204030204" pitchFamily="49" charset="0"/>
              </a:rPr>
              <a:t>www.software.com</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src</a:t>
            </a:r>
            <a:r>
              <a:rPr lang="en-US" sz="1200" dirty="0">
                <a:latin typeface="Consolas" panose="020B0609020204030204" pitchFamily="49" charset="0"/>
                <a:cs typeface="Consolas" panose="020B0609020204030204" pitchFamily="49" charset="0"/>
              </a:rPr>
              <a:t>/ranking-the-top-5-code-editors-2019</a:t>
            </a:r>
          </a:p>
        </p:txBody>
      </p:sp>
    </p:spTree>
    <p:extLst>
      <p:ext uri="{BB962C8B-B14F-4D97-AF65-F5344CB8AC3E}">
        <p14:creationId xmlns:p14="http://schemas.microsoft.com/office/powerpoint/2010/main" val="2655989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11BF1-34F8-80A4-C6E8-D43641E44BE0}"/>
              </a:ext>
            </a:extLst>
          </p:cNvPr>
          <p:cNvSpPr>
            <a:spLocks noGrp="1"/>
          </p:cNvSpPr>
          <p:nvPr>
            <p:ph type="title"/>
          </p:nvPr>
        </p:nvSpPr>
        <p:spPr/>
        <p:txBody>
          <a:bodyPr/>
          <a:lstStyle/>
          <a:p>
            <a:r>
              <a:rPr lang="en-US" dirty="0"/>
              <a:t>Downloading VS Code</a:t>
            </a:r>
          </a:p>
        </p:txBody>
      </p:sp>
      <p:sp>
        <p:nvSpPr>
          <p:cNvPr id="3" name="Content Placeholder 2">
            <a:extLst>
              <a:ext uri="{FF2B5EF4-FFF2-40B4-BE49-F238E27FC236}">
                <a16:creationId xmlns:a16="http://schemas.microsoft.com/office/drawing/2014/main" id="{53E20B0A-2A98-576E-6D5F-257B025A3DF5}"/>
              </a:ext>
            </a:extLst>
          </p:cNvPr>
          <p:cNvSpPr>
            <a:spLocks noGrp="1"/>
          </p:cNvSpPr>
          <p:nvPr>
            <p:ph idx="1"/>
          </p:nvPr>
        </p:nvSpPr>
        <p:spPr/>
        <p:txBody>
          <a:bodyPr/>
          <a:lstStyle/>
          <a:p>
            <a:r>
              <a:rPr lang="en-US" dirty="0"/>
              <a:t>If you haven’t already, you can download VS Code</a:t>
            </a:r>
          </a:p>
          <a:p>
            <a:pPr lvl="1"/>
            <a:r>
              <a:rPr lang="en-US" dirty="0"/>
              <a:t>from </a:t>
            </a:r>
            <a:r>
              <a:rPr lang="en-US" dirty="0">
                <a:latin typeface="Consolas" panose="020B0609020204030204" pitchFamily="49" charset="0"/>
                <a:cs typeface="Consolas" panose="020B0609020204030204" pitchFamily="49" charset="0"/>
                <a:hlinkClick r:id="rId2"/>
              </a:rPr>
              <a:t>https://code.visualstudio.com/</a:t>
            </a:r>
            <a:r>
              <a:rPr lang="en-US" dirty="0"/>
              <a:t> </a:t>
            </a:r>
          </a:p>
          <a:p>
            <a:pPr lvl="2"/>
            <a:r>
              <a:rPr lang="en-US" dirty="0"/>
              <a:t>Select ‘Stable Version’ for your platform</a:t>
            </a:r>
          </a:p>
          <a:p>
            <a:r>
              <a:rPr lang="en-US" dirty="0"/>
              <a:t>Run the installer </a:t>
            </a:r>
          </a:p>
          <a:p>
            <a:pPr lvl="1"/>
            <a:r>
              <a:rPr lang="en-US" dirty="0"/>
              <a:t>Video Walkthrough: </a:t>
            </a:r>
            <a:r>
              <a:rPr lang="en-US" dirty="0">
                <a:latin typeface="Consolas" panose="020B0609020204030204" pitchFamily="49" charset="0"/>
                <a:cs typeface="Consolas" panose="020B0609020204030204" pitchFamily="49" charset="0"/>
                <a:hlinkClick r:id="rId3"/>
              </a:rPr>
              <a:t>https://code.visualstudio.com/learn/get-started/basics</a:t>
            </a:r>
            <a:r>
              <a:rPr lang="en-US" dirty="0">
                <a:latin typeface="Consolas" panose="020B0609020204030204" pitchFamily="49" charset="0"/>
                <a:cs typeface="Consolas" panose="020B0609020204030204" pitchFamily="49" charset="0"/>
              </a:rPr>
              <a:t> </a:t>
            </a:r>
          </a:p>
        </p:txBody>
      </p:sp>
      <p:sp>
        <p:nvSpPr>
          <p:cNvPr id="4" name="Date Placeholder 3">
            <a:extLst>
              <a:ext uri="{FF2B5EF4-FFF2-40B4-BE49-F238E27FC236}">
                <a16:creationId xmlns:a16="http://schemas.microsoft.com/office/drawing/2014/main" id="{B73F4D6F-B4FD-F109-87A8-D0B3FB03B0F7}"/>
              </a:ext>
            </a:extLst>
          </p:cNvPr>
          <p:cNvSpPr>
            <a:spLocks noGrp="1"/>
          </p:cNvSpPr>
          <p:nvPr>
            <p:ph type="dt" sz="half" idx="10"/>
          </p:nvPr>
        </p:nvSpPr>
        <p:spPr/>
        <p:txBody>
          <a:bodyPr/>
          <a:lstStyle/>
          <a:p>
            <a:fld id="{2E90A744-752C-BE43-96AE-85A8B9D2779B}" type="datetime3">
              <a:rPr lang="en-US" smtClean="0"/>
              <a:t>30 January 2023</a:t>
            </a:fld>
            <a:endParaRPr lang="en-US" dirty="0"/>
          </a:p>
        </p:txBody>
      </p:sp>
      <p:sp>
        <p:nvSpPr>
          <p:cNvPr id="5" name="Footer Placeholder 4">
            <a:extLst>
              <a:ext uri="{FF2B5EF4-FFF2-40B4-BE49-F238E27FC236}">
                <a16:creationId xmlns:a16="http://schemas.microsoft.com/office/drawing/2014/main" id="{92F87D7B-CC32-A8A7-683C-C8AE315075B0}"/>
              </a:ext>
            </a:extLst>
          </p:cNvPr>
          <p:cNvSpPr>
            <a:spLocks noGrp="1"/>
          </p:cNvSpPr>
          <p:nvPr>
            <p:ph type="ftr" sz="quarter" idx="11"/>
          </p:nvPr>
        </p:nvSpPr>
        <p:spPr/>
        <p:txBody>
          <a:bodyPr/>
          <a:lstStyle/>
          <a:p>
            <a:r>
              <a:rPr lang="en-US" dirty="0" err="1"/>
              <a:t>Shinwoo</a:t>
            </a:r>
            <a:r>
              <a:rPr lang="en-US" dirty="0"/>
              <a:t> Kim - CS 0449 - VS Code Guide</a:t>
            </a:r>
          </a:p>
        </p:txBody>
      </p:sp>
      <p:sp>
        <p:nvSpPr>
          <p:cNvPr id="6" name="Slide Number Placeholder 5">
            <a:extLst>
              <a:ext uri="{FF2B5EF4-FFF2-40B4-BE49-F238E27FC236}">
                <a16:creationId xmlns:a16="http://schemas.microsoft.com/office/drawing/2014/main" id="{4093BC14-A474-2BE3-82D7-712BF5CCBB10}"/>
              </a:ext>
            </a:extLst>
          </p:cNvPr>
          <p:cNvSpPr>
            <a:spLocks noGrp="1"/>
          </p:cNvSpPr>
          <p:nvPr>
            <p:ph type="sldNum" sz="quarter" idx="12"/>
          </p:nvPr>
        </p:nvSpPr>
        <p:spPr/>
        <p:txBody>
          <a:bodyPr/>
          <a:lstStyle/>
          <a:p>
            <a:fld id="{9868D0B5-37F3-4AD0-A5BE-ADDF1EB1DF93}" type="slidenum">
              <a:rPr lang="en-US" smtClean="0"/>
              <a:pPr/>
              <a:t>3</a:t>
            </a:fld>
            <a:endParaRPr lang="en-US" dirty="0"/>
          </a:p>
        </p:txBody>
      </p:sp>
      <p:pic>
        <p:nvPicPr>
          <p:cNvPr id="7" name="Picture 6">
            <a:extLst>
              <a:ext uri="{FF2B5EF4-FFF2-40B4-BE49-F238E27FC236}">
                <a16:creationId xmlns:a16="http://schemas.microsoft.com/office/drawing/2014/main" id="{11F7DD24-8E25-25F0-0E3F-DAF46B86CBA1}"/>
              </a:ext>
            </a:extLst>
          </p:cNvPr>
          <p:cNvPicPr>
            <a:picLocks noChangeAspect="1"/>
          </p:cNvPicPr>
          <p:nvPr/>
        </p:nvPicPr>
        <p:blipFill>
          <a:blip r:embed="rId4"/>
          <a:stretch>
            <a:fillRect/>
          </a:stretch>
        </p:blipFill>
        <p:spPr>
          <a:xfrm>
            <a:off x="685800" y="2698719"/>
            <a:ext cx="7772400" cy="3898962"/>
          </a:xfrm>
          <a:prstGeom prst="rect">
            <a:avLst/>
          </a:prstGeom>
        </p:spPr>
      </p:pic>
      <p:cxnSp>
        <p:nvCxnSpPr>
          <p:cNvPr id="9" name="Straight Arrow Connector 8">
            <a:extLst>
              <a:ext uri="{FF2B5EF4-FFF2-40B4-BE49-F238E27FC236}">
                <a16:creationId xmlns:a16="http://schemas.microsoft.com/office/drawing/2014/main" id="{61C0AA10-650C-3005-B59C-96E45111DB0A}"/>
              </a:ext>
            </a:extLst>
          </p:cNvPr>
          <p:cNvCxnSpPr>
            <a:cxnSpLocks/>
          </p:cNvCxnSpPr>
          <p:nvPr/>
        </p:nvCxnSpPr>
        <p:spPr>
          <a:xfrm flipH="1">
            <a:off x="3091543" y="2978331"/>
            <a:ext cx="2673531" cy="181138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8426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F78B47F-5569-95F1-8C66-E7A0EF936494}"/>
              </a:ext>
            </a:extLst>
          </p:cNvPr>
          <p:cNvPicPr>
            <a:picLocks noChangeAspect="1"/>
          </p:cNvPicPr>
          <p:nvPr/>
        </p:nvPicPr>
        <p:blipFill rotWithShape="1">
          <a:blip r:embed="rId2"/>
          <a:srcRect t="2399"/>
          <a:stretch/>
        </p:blipFill>
        <p:spPr>
          <a:xfrm>
            <a:off x="685800" y="1741713"/>
            <a:ext cx="7772400" cy="4741237"/>
          </a:xfrm>
          <a:prstGeom prst="rect">
            <a:avLst/>
          </a:prstGeom>
        </p:spPr>
      </p:pic>
      <p:sp>
        <p:nvSpPr>
          <p:cNvPr id="2" name="Title 1">
            <a:extLst>
              <a:ext uri="{FF2B5EF4-FFF2-40B4-BE49-F238E27FC236}">
                <a16:creationId xmlns:a16="http://schemas.microsoft.com/office/drawing/2014/main" id="{5C88FD4A-BB10-19BD-60CB-E92964A99FA5}"/>
              </a:ext>
            </a:extLst>
          </p:cNvPr>
          <p:cNvSpPr>
            <a:spLocks noGrp="1"/>
          </p:cNvSpPr>
          <p:nvPr>
            <p:ph type="title"/>
          </p:nvPr>
        </p:nvSpPr>
        <p:spPr/>
        <p:txBody>
          <a:bodyPr/>
          <a:lstStyle/>
          <a:p>
            <a:r>
              <a:rPr lang="en-US" dirty="0"/>
              <a:t>Once you’ve installed VS Code…</a:t>
            </a:r>
          </a:p>
        </p:txBody>
      </p:sp>
      <p:sp>
        <p:nvSpPr>
          <p:cNvPr id="3" name="Content Placeholder 2">
            <a:extLst>
              <a:ext uri="{FF2B5EF4-FFF2-40B4-BE49-F238E27FC236}">
                <a16:creationId xmlns:a16="http://schemas.microsoft.com/office/drawing/2014/main" id="{6E9CC076-E449-4A3F-0314-3F9B3B6C7479}"/>
              </a:ext>
            </a:extLst>
          </p:cNvPr>
          <p:cNvSpPr>
            <a:spLocks noGrp="1"/>
          </p:cNvSpPr>
          <p:nvPr>
            <p:ph idx="1"/>
          </p:nvPr>
        </p:nvSpPr>
        <p:spPr/>
        <p:txBody>
          <a:bodyPr/>
          <a:lstStyle/>
          <a:p>
            <a:r>
              <a:rPr lang="en-US" dirty="0"/>
              <a:t>You are going to want to install the Remote Development Extension Pack</a:t>
            </a:r>
          </a:p>
          <a:p>
            <a:pPr lvl="1"/>
            <a:r>
              <a:rPr lang="en-US" dirty="0"/>
              <a:t>This extension is what allows us to connect to Thoth</a:t>
            </a:r>
          </a:p>
        </p:txBody>
      </p:sp>
      <p:sp>
        <p:nvSpPr>
          <p:cNvPr id="4" name="Date Placeholder 3">
            <a:extLst>
              <a:ext uri="{FF2B5EF4-FFF2-40B4-BE49-F238E27FC236}">
                <a16:creationId xmlns:a16="http://schemas.microsoft.com/office/drawing/2014/main" id="{9EE284D4-1D22-CA11-13BB-89E7FAD80FFE}"/>
              </a:ext>
            </a:extLst>
          </p:cNvPr>
          <p:cNvSpPr>
            <a:spLocks noGrp="1"/>
          </p:cNvSpPr>
          <p:nvPr>
            <p:ph type="dt" sz="half" idx="10"/>
          </p:nvPr>
        </p:nvSpPr>
        <p:spPr/>
        <p:txBody>
          <a:bodyPr/>
          <a:lstStyle/>
          <a:p>
            <a:fld id="{DD35BA9C-4641-E449-9228-EA8E05B4CBCF}" type="datetime3">
              <a:rPr lang="en-US" smtClean="0"/>
              <a:t>30 January 2023</a:t>
            </a:fld>
            <a:endParaRPr lang="en-US" dirty="0"/>
          </a:p>
        </p:txBody>
      </p:sp>
      <p:sp>
        <p:nvSpPr>
          <p:cNvPr id="5" name="Footer Placeholder 4">
            <a:extLst>
              <a:ext uri="{FF2B5EF4-FFF2-40B4-BE49-F238E27FC236}">
                <a16:creationId xmlns:a16="http://schemas.microsoft.com/office/drawing/2014/main" id="{B0365449-3D51-9223-B3E2-841ACBC72765}"/>
              </a:ext>
            </a:extLst>
          </p:cNvPr>
          <p:cNvSpPr>
            <a:spLocks noGrp="1"/>
          </p:cNvSpPr>
          <p:nvPr>
            <p:ph type="ftr" sz="quarter" idx="11"/>
          </p:nvPr>
        </p:nvSpPr>
        <p:spPr/>
        <p:txBody>
          <a:bodyPr/>
          <a:lstStyle/>
          <a:p>
            <a:r>
              <a:rPr lang="en-US"/>
              <a:t>Shinwoo Kim - CS 0449 - VS Code Guide</a:t>
            </a:r>
            <a:endParaRPr lang="en-US" dirty="0"/>
          </a:p>
        </p:txBody>
      </p:sp>
      <p:sp>
        <p:nvSpPr>
          <p:cNvPr id="6" name="Slide Number Placeholder 5">
            <a:extLst>
              <a:ext uri="{FF2B5EF4-FFF2-40B4-BE49-F238E27FC236}">
                <a16:creationId xmlns:a16="http://schemas.microsoft.com/office/drawing/2014/main" id="{7BE76503-D881-747C-CF13-E6D4966E48B7}"/>
              </a:ext>
            </a:extLst>
          </p:cNvPr>
          <p:cNvSpPr>
            <a:spLocks noGrp="1"/>
          </p:cNvSpPr>
          <p:nvPr>
            <p:ph type="sldNum" sz="quarter" idx="12"/>
          </p:nvPr>
        </p:nvSpPr>
        <p:spPr/>
        <p:txBody>
          <a:bodyPr/>
          <a:lstStyle/>
          <a:p>
            <a:fld id="{9868D0B5-37F3-4AD0-A5BE-ADDF1EB1DF93}" type="slidenum">
              <a:rPr lang="en-US" smtClean="0"/>
              <a:pPr/>
              <a:t>4</a:t>
            </a:fld>
            <a:endParaRPr lang="en-US" dirty="0"/>
          </a:p>
        </p:txBody>
      </p:sp>
      <p:cxnSp>
        <p:nvCxnSpPr>
          <p:cNvPr id="8" name="Straight Arrow Connector 7">
            <a:extLst>
              <a:ext uri="{FF2B5EF4-FFF2-40B4-BE49-F238E27FC236}">
                <a16:creationId xmlns:a16="http://schemas.microsoft.com/office/drawing/2014/main" id="{929A008A-AAFE-10AE-EBB0-6C26EE036FEE}"/>
              </a:ext>
            </a:extLst>
          </p:cNvPr>
          <p:cNvCxnSpPr>
            <a:cxnSpLocks/>
          </p:cNvCxnSpPr>
          <p:nvPr/>
        </p:nvCxnSpPr>
        <p:spPr>
          <a:xfrm flipH="1" flipV="1">
            <a:off x="905691" y="3071459"/>
            <a:ext cx="2290355" cy="1709547"/>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21CD693-18EA-3D5E-312D-AF545006BC3C}"/>
              </a:ext>
            </a:extLst>
          </p:cNvPr>
          <p:cNvSpPr txBox="1"/>
          <p:nvPr/>
        </p:nvSpPr>
        <p:spPr>
          <a:xfrm>
            <a:off x="3122025" y="4601302"/>
            <a:ext cx="383438" cy="369332"/>
          </a:xfrm>
          <a:prstGeom prst="rect">
            <a:avLst/>
          </a:prstGeom>
          <a:noFill/>
        </p:spPr>
        <p:txBody>
          <a:bodyPr wrap="none" rtlCol="0">
            <a:spAutoFit/>
          </a:bodyPr>
          <a:lstStyle/>
          <a:p>
            <a:r>
              <a:rPr lang="en-US" dirty="0">
                <a:solidFill>
                  <a:schemeClr val="accent2"/>
                </a:solidFill>
              </a:rPr>
              <a:t>⓵</a:t>
            </a:r>
          </a:p>
        </p:txBody>
      </p:sp>
      <p:cxnSp>
        <p:nvCxnSpPr>
          <p:cNvPr id="11" name="Straight Arrow Connector 10">
            <a:extLst>
              <a:ext uri="{FF2B5EF4-FFF2-40B4-BE49-F238E27FC236}">
                <a16:creationId xmlns:a16="http://schemas.microsoft.com/office/drawing/2014/main" id="{CB3A638C-FE20-3EFA-CEC0-158E082E28D4}"/>
              </a:ext>
            </a:extLst>
          </p:cNvPr>
          <p:cNvCxnSpPr>
            <a:cxnSpLocks/>
          </p:cNvCxnSpPr>
          <p:nvPr/>
        </p:nvCxnSpPr>
        <p:spPr>
          <a:xfrm flipH="1" flipV="1">
            <a:off x="1927464" y="2256698"/>
            <a:ext cx="2290355" cy="1709547"/>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170C84C-0F19-7A53-A1BB-CC2EA15C7C80}"/>
              </a:ext>
            </a:extLst>
          </p:cNvPr>
          <p:cNvSpPr txBox="1"/>
          <p:nvPr/>
        </p:nvSpPr>
        <p:spPr>
          <a:xfrm>
            <a:off x="4143798" y="3786541"/>
            <a:ext cx="2678105" cy="369332"/>
          </a:xfrm>
          <a:prstGeom prst="rect">
            <a:avLst/>
          </a:prstGeom>
          <a:noFill/>
        </p:spPr>
        <p:txBody>
          <a:bodyPr wrap="none" rtlCol="0">
            <a:spAutoFit/>
          </a:bodyPr>
          <a:lstStyle/>
          <a:p>
            <a:r>
              <a:rPr lang="en-US" dirty="0">
                <a:solidFill>
                  <a:schemeClr val="accent2"/>
                </a:solidFill>
              </a:rPr>
              <a:t>⓶ “Remote Development”</a:t>
            </a:r>
          </a:p>
        </p:txBody>
      </p:sp>
      <p:cxnSp>
        <p:nvCxnSpPr>
          <p:cNvPr id="14" name="Straight Arrow Connector 13">
            <a:extLst>
              <a:ext uri="{FF2B5EF4-FFF2-40B4-BE49-F238E27FC236}">
                <a16:creationId xmlns:a16="http://schemas.microsoft.com/office/drawing/2014/main" id="{6CED5B48-9AAD-EAFF-7C76-F762DD6666CF}"/>
              </a:ext>
            </a:extLst>
          </p:cNvPr>
          <p:cNvCxnSpPr>
            <a:cxnSpLocks/>
          </p:cNvCxnSpPr>
          <p:nvPr/>
        </p:nvCxnSpPr>
        <p:spPr>
          <a:xfrm flipH="1" flipV="1">
            <a:off x="4335517" y="2881859"/>
            <a:ext cx="1123966" cy="18960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4464BEA-5E7D-E83F-BE41-36F766A2C807}"/>
              </a:ext>
            </a:extLst>
          </p:cNvPr>
          <p:cNvSpPr txBox="1"/>
          <p:nvPr/>
        </p:nvSpPr>
        <p:spPr>
          <a:xfrm>
            <a:off x="5437195" y="2900421"/>
            <a:ext cx="993605" cy="369332"/>
          </a:xfrm>
          <a:prstGeom prst="rect">
            <a:avLst/>
          </a:prstGeom>
          <a:noFill/>
        </p:spPr>
        <p:txBody>
          <a:bodyPr wrap="none" rtlCol="0">
            <a:spAutoFit/>
          </a:bodyPr>
          <a:lstStyle/>
          <a:p>
            <a:r>
              <a:rPr lang="en-US" dirty="0">
                <a:solidFill>
                  <a:schemeClr val="accent2"/>
                </a:solidFill>
              </a:rPr>
              <a:t>⓷ Install</a:t>
            </a:r>
          </a:p>
        </p:txBody>
      </p:sp>
    </p:spTree>
    <p:extLst>
      <p:ext uri="{BB962C8B-B14F-4D97-AF65-F5344CB8AC3E}">
        <p14:creationId xmlns:p14="http://schemas.microsoft.com/office/powerpoint/2010/main" val="4288973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6AA8068-E52E-2031-B247-960145368579}"/>
              </a:ext>
            </a:extLst>
          </p:cNvPr>
          <p:cNvPicPr>
            <a:picLocks noChangeAspect="1"/>
          </p:cNvPicPr>
          <p:nvPr/>
        </p:nvPicPr>
        <p:blipFill rotWithShape="1">
          <a:blip r:embed="rId2"/>
          <a:srcRect t="2937"/>
          <a:stretch/>
        </p:blipFill>
        <p:spPr>
          <a:xfrm>
            <a:off x="803498" y="1767839"/>
            <a:ext cx="7772400" cy="4715111"/>
          </a:xfrm>
          <a:prstGeom prst="rect">
            <a:avLst/>
          </a:prstGeom>
        </p:spPr>
      </p:pic>
      <p:sp>
        <p:nvSpPr>
          <p:cNvPr id="2" name="Title 1">
            <a:extLst>
              <a:ext uri="{FF2B5EF4-FFF2-40B4-BE49-F238E27FC236}">
                <a16:creationId xmlns:a16="http://schemas.microsoft.com/office/drawing/2014/main" id="{FBF54886-9C1A-292B-0CEA-AD94EC144E72}"/>
              </a:ext>
            </a:extLst>
          </p:cNvPr>
          <p:cNvSpPr>
            <a:spLocks noGrp="1"/>
          </p:cNvSpPr>
          <p:nvPr>
            <p:ph type="title"/>
          </p:nvPr>
        </p:nvSpPr>
        <p:spPr/>
        <p:txBody>
          <a:bodyPr/>
          <a:lstStyle/>
          <a:p>
            <a:r>
              <a:rPr lang="en-US" dirty="0"/>
              <a:t>Changing a few settings</a:t>
            </a:r>
          </a:p>
        </p:txBody>
      </p:sp>
      <p:sp>
        <p:nvSpPr>
          <p:cNvPr id="3" name="Content Placeholder 2">
            <a:extLst>
              <a:ext uri="{FF2B5EF4-FFF2-40B4-BE49-F238E27FC236}">
                <a16:creationId xmlns:a16="http://schemas.microsoft.com/office/drawing/2014/main" id="{6731827D-4632-F812-DD54-89F30D0A2AB6}"/>
              </a:ext>
            </a:extLst>
          </p:cNvPr>
          <p:cNvSpPr>
            <a:spLocks noGrp="1"/>
          </p:cNvSpPr>
          <p:nvPr>
            <p:ph idx="1"/>
          </p:nvPr>
        </p:nvSpPr>
        <p:spPr/>
        <p:txBody>
          <a:bodyPr/>
          <a:lstStyle/>
          <a:p>
            <a:r>
              <a:rPr lang="en-US" dirty="0"/>
              <a:t>While you have the extensions tab open</a:t>
            </a:r>
            <a:endParaRPr lang="en-US" b="1" dirty="0"/>
          </a:p>
          <a:p>
            <a:pPr lvl="1"/>
            <a:r>
              <a:rPr lang="en-US" dirty="0"/>
              <a:t>Search for C/C++ Extension and </a:t>
            </a:r>
            <a:r>
              <a:rPr lang="en-US" b="1" dirty="0"/>
              <a:t>disable it</a:t>
            </a:r>
            <a:endParaRPr lang="en-US" dirty="0"/>
          </a:p>
          <a:p>
            <a:pPr lvl="2"/>
            <a:r>
              <a:rPr lang="en-US" dirty="0"/>
              <a:t>Otherwise, you will get errors every time you are programming</a:t>
            </a:r>
          </a:p>
        </p:txBody>
      </p:sp>
      <p:sp>
        <p:nvSpPr>
          <p:cNvPr id="4" name="Date Placeholder 3">
            <a:extLst>
              <a:ext uri="{FF2B5EF4-FFF2-40B4-BE49-F238E27FC236}">
                <a16:creationId xmlns:a16="http://schemas.microsoft.com/office/drawing/2014/main" id="{91DA7F89-F3B8-2976-8CD5-4AA33D2F08D7}"/>
              </a:ext>
            </a:extLst>
          </p:cNvPr>
          <p:cNvSpPr>
            <a:spLocks noGrp="1"/>
          </p:cNvSpPr>
          <p:nvPr>
            <p:ph type="dt" sz="half" idx="10"/>
          </p:nvPr>
        </p:nvSpPr>
        <p:spPr/>
        <p:txBody>
          <a:bodyPr/>
          <a:lstStyle/>
          <a:p>
            <a:fld id="{DD35BA9C-4641-E449-9228-EA8E05B4CBCF}" type="datetime3">
              <a:rPr lang="en-US" smtClean="0"/>
              <a:t>30 January 2023</a:t>
            </a:fld>
            <a:endParaRPr lang="en-US" dirty="0"/>
          </a:p>
        </p:txBody>
      </p:sp>
      <p:sp>
        <p:nvSpPr>
          <p:cNvPr id="5" name="Footer Placeholder 4">
            <a:extLst>
              <a:ext uri="{FF2B5EF4-FFF2-40B4-BE49-F238E27FC236}">
                <a16:creationId xmlns:a16="http://schemas.microsoft.com/office/drawing/2014/main" id="{6CEE5013-885C-827A-4945-FBC49D5B0F2C}"/>
              </a:ext>
            </a:extLst>
          </p:cNvPr>
          <p:cNvSpPr>
            <a:spLocks noGrp="1"/>
          </p:cNvSpPr>
          <p:nvPr>
            <p:ph type="ftr" sz="quarter" idx="11"/>
          </p:nvPr>
        </p:nvSpPr>
        <p:spPr/>
        <p:txBody>
          <a:bodyPr/>
          <a:lstStyle/>
          <a:p>
            <a:r>
              <a:rPr lang="en-US"/>
              <a:t>Shinwoo Kim - CS 0449 - VS Code Guide</a:t>
            </a:r>
            <a:endParaRPr lang="en-US" dirty="0"/>
          </a:p>
        </p:txBody>
      </p:sp>
      <p:sp>
        <p:nvSpPr>
          <p:cNvPr id="6" name="Slide Number Placeholder 5">
            <a:extLst>
              <a:ext uri="{FF2B5EF4-FFF2-40B4-BE49-F238E27FC236}">
                <a16:creationId xmlns:a16="http://schemas.microsoft.com/office/drawing/2014/main" id="{A7172CD1-105F-E74F-053D-AC430192C062}"/>
              </a:ext>
            </a:extLst>
          </p:cNvPr>
          <p:cNvSpPr>
            <a:spLocks noGrp="1"/>
          </p:cNvSpPr>
          <p:nvPr>
            <p:ph type="sldNum" sz="quarter" idx="12"/>
          </p:nvPr>
        </p:nvSpPr>
        <p:spPr/>
        <p:txBody>
          <a:bodyPr/>
          <a:lstStyle/>
          <a:p>
            <a:fld id="{9868D0B5-37F3-4AD0-A5BE-ADDF1EB1DF93}" type="slidenum">
              <a:rPr lang="en-US" smtClean="0"/>
              <a:pPr/>
              <a:t>5</a:t>
            </a:fld>
            <a:endParaRPr lang="en-US" dirty="0"/>
          </a:p>
        </p:txBody>
      </p:sp>
      <p:cxnSp>
        <p:nvCxnSpPr>
          <p:cNvPr id="10" name="Straight Arrow Connector 9">
            <a:extLst>
              <a:ext uri="{FF2B5EF4-FFF2-40B4-BE49-F238E27FC236}">
                <a16:creationId xmlns:a16="http://schemas.microsoft.com/office/drawing/2014/main" id="{88D58D67-1E64-F22D-017D-E41D30485687}"/>
              </a:ext>
            </a:extLst>
          </p:cNvPr>
          <p:cNvCxnSpPr>
            <a:cxnSpLocks/>
          </p:cNvCxnSpPr>
          <p:nvPr/>
        </p:nvCxnSpPr>
        <p:spPr>
          <a:xfrm flipH="1" flipV="1">
            <a:off x="3986444" y="2892362"/>
            <a:ext cx="1482539" cy="94556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C5E87F6-20ED-A6D1-AC89-F3A224C8E356}"/>
              </a:ext>
            </a:extLst>
          </p:cNvPr>
          <p:cNvSpPr txBox="1"/>
          <p:nvPr/>
        </p:nvSpPr>
        <p:spPr>
          <a:xfrm>
            <a:off x="5192749" y="3847847"/>
            <a:ext cx="870751" cy="369332"/>
          </a:xfrm>
          <a:prstGeom prst="rect">
            <a:avLst/>
          </a:prstGeom>
          <a:noFill/>
        </p:spPr>
        <p:txBody>
          <a:bodyPr wrap="none" rtlCol="0">
            <a:spAutoFit/>
          </a:bodyPr>
          <a:lstStyle/>
          <a:p>
            <a:r>
              <a:rPr lang="en-US" dirty="0">
                <a:solidFill>
                  <a:schemeClr val="accent2"/>
                </a:solidFill>
              </a:rPr>
              <a:t>Disable</a:t>
            </a:r>
          </a:p>
        </p:txBody>
      </p:sp>
      <p:cxnSp>
        <p:nvCxnSpPr>
          <p:cNvPr id="12" name="Straight Arrow Connector 11">
            <a:extLst>
              <a:ext uri="{FF2B5EF4-FFF2-40B4-BE49-F238E27FC236}">
                <a16:creationId xmlns:a16="http://schemas.microsoft.com/office/drawing/2014/main" id="{E392F672-3EC5-7EFE-D592-2744D854DC46}"/>
              </a:ext>
            </a:extLst>
          </p:cNvPr>
          <p:cNvCxnSpPr>
            <a:cxnSpLocks/>
          </p:cNvCxnSpPr>
          <p:nvPr/>
        </p:nvCxnSpPr>
        <p:spPr>
          <a:xfrm flipH="1" flipV="1">
            <a:off x="1549546" y="2248459"/>
            <a:ext cx="1123966" cy="18960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994DE3B-9839-40ED-2A2A-78155992466B}"/>
              </a:ext>
            </a:extLst>
          </p:cNvPr>
          <p:cNvSpPr txBox="1"/>
          <p:nvPr/>
        </p:nvSpPr>
        <p:spPr>
          <a:xfrm>
            <a:off x="2685486" y="2256640"/>
            <a:ext cx="753796" cy="369332"/>
          </a:xfrm>
          <a:prstGeom prst="rect">
            <a:avLst/>
          </a:prstGeom>
          <a:noFill/>
        </p:spPr>
        <p:txBody>
          <a:bodyPr wrap="none" rtlCol="0">
            <a:spAutoFit/>
          </a:bodyPr>
          <a:lstStyle/>
          <a:p>
            <a:r>
              <a:rPr lang="en-US" dirty="0">
                <a:solidFill>
                  <a:schemeClr val="accent2"/>
                </a:solidFill>
              </a:rPr>
              <a:t>C/C++</a:t>
            </a:r>
          </a:p>
        </p:txBody>
      </p:sp>
      <p:cxnSp>
        <p:nvCxnSpPr>
          <p:cNvPr id="23" name="Straight Arrow Connector 22">
            <a:extLst>
              <a:ext uri="{FF2B5EF4-FFF2-40B4-BE49-F238E27FC236}">
                <a16:creationId xmlns:a16="http://schemas.microsoft.com/office/drawing/2014/main" id="{387E38C0-4863-B3F1-7014-C36C530B5BD9}"/>
              </a:ext>
            </a:extLst>
          </p:cNvPr>
          <p:cNvCxnSpPr>
            <a:cxnSpLocks/>
          </p:cNvCxnSpPr>
          <p:nvPr/>
        </p:nvCxnSpPr>
        <p:spPr>
          <a:xfrm flipH="1" flipV="1">
            <a:off x="1940837" y="3192521"/>
            <a:ext cx="985688" cy="40229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0975C61-48D4-FE3F-6243-6209CC6CC9F2}"/>
              </a:ext>
            </a:extLst>
          </p:cNvPr>
          <p:cNvSpPr txBox="1"/>
          <p:nvPr/>
        </p:nvSpPr>
        <p:spPr>
          <a:xfrm>
            <a:off x="2868831" y="3452131"/>
            <a:ext cx="2235227" cy="369332"/>
          </a:xfrm>
          <a:prstGeom prst="rect">
            <a:avLst/>
          </a:prstGeom>
          <a:noFill/>
        </p:spPr>
        <p:txBody>
          <a:bodyPr wrap="none" rtlCol="0">
            <a:spAutoFit/>
          </a:bodyPr>
          <a:lstStyle/>
          <a:p>
            <a:r>
              <a:rPr lang="en-US" dirty="0">
                <a:solidFill>
                  <a:schemeClr val="accent2"/>
                </a:solidFill>
              </a:rPr>
              <a:t>C/C++ Extension Pack</a:t>
            </a:r>
          </a:p>
        </p:txBody>
      </p:sp>
    </p:spTree>
    <p:extLst>
      <p:ext uri="{BB962C8B-B14F-4D97-AF65-F5344CB8AC3E}">
        <p14:creationId xmlns:p14="http://schemas.microsoft.com/office/powerpoint/2010/main" val="2660118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4886-9C1A-292B-0CEA-AD94EC144E72}"/>
              </a:ext>
            </a:extLst>
          </p:cNvPr>
          <p:cNvSpPr>
            <a:spLocks noGrp="1"/>
          </p:cNvSpPr>
          <p:nvPr>
            <p:ph type="title"/>
          </p:nvPr>
        </p:nvSpPr>
        <p:spPr/>
        <p:txBody>
          <a:bodyPr/>
          <a:lstStyle/>
          <a:p>
            <a:r>
              <a:rPr lang="en-US" dirty="0"/>
              <a:t>Changing a few settings</a:t>
            </a:r>
          </a:p>
        </p:txBody>
      </p:sp>
      <p:sp>
        <p:nvSpPr>
          <p:cNvPr id="3" name="Content Placeholder 2">
            <a:extLst>
              <a:ext uri="{FF2B5EF4-FFF2-40B4-BE49-F238E27FC236}">
                <a16:creationId xmlns:a16="http://schemas.microsoft.com/office/drawing/2014/main" id="{6731827D-4632-F812-DD54-89F30D0A2AB6}"/>
              </a:ext>
            </a:extLst>
          </p:cNvPr>
          <p:cNvSpPr>
            <a:spLocks noGrp="1"/>
          </p:cNvSpPr>
          <p:nvPr>
            <p:ph idx="1"/>
          </p:nvPr>
        </p:nvSpPr>
        <p:spPr/>
        <p:txBody>
          <a:bodyPr/>
          <a:lstStyle/>
          <a:p>
            <a:r>
              <a:rPr lang="en-US" dirty="0"/>
              <a:t>Before you connect to Thoth, you need to </a:t>
            </a:r>
            <a:r>
              <a:rPr lang="en-US" b="1" dirty="0"/>
              <a:t>Disable Flock</a:t>
            </a:r>
          </a:p>
          <a:p>
            <a:pPr lvl="1"/>
            <a:r>
              <a:rPr lang="en-US" dirty="0"/>
              <a:t>If you don’t do this, VS Code will continuously hang on login</a:t>
            </a:r>
          </a:p>
          <a:p>
            <a:pPr lvl="2"/>
            <a:r>
              <a:rPr lang="en-US" dirty="0"/>
              <a:t>And debugging this is a hassle…(</a:t>
            </a:r>
            <a:r>
              <a:rPr lang="en-US" i="1" dirty="0"/>
              <a:t>really)</a:t>
            </a:r>
            <a:endParaRPr lang="en-US" dirty="0"/>
          </a:p>
        </p:txBody>
      </p:sp>
      <p:sp>
        <p:nvSpPr>
          <p:cNvPr id="4" name="Date Placeholder 3">
            <a:extLst>
              <a:ext uri="{FF2B5EF4-FFF2-40B4-BE49-F238E27FC236}">
                <a16:creationId xmlns:a16="http://schemas.microsoft.com/office/drawing/2014/main" id="{91DA7F89-F3B8-2976-8CD5-4AA33D2F08D7}"/>
              </a:ext>
            </a:extLst>
          </p:cNvPr>
          <p:cNvSpPr>
            <a:spLocks noGrp="1"/>
          </p:cNvSpPr>
          <p:nvPr>
            <p:ph type="dt" sz="half" idx="10"/>
          </p:nvPr>
        </p:nvSpPr>
        <p:spPr/>
        <p:txBody>
          <a:bodyPr/>
          <a:lstStyle/>
          <a:p>
            <a:fld id="{DD35BA9C-4641-E449-9228-EA8E05B4CBCF}" type="datetime3">
              <a:rPr lang="en-US" smtClean="0"/>
              <a:t>30 January 2023</a:t>
            </a:fld>
            <a:endParaRPr lang="en-US" dirty="0"/>
          </a:p>
        </p:txBody>
      </p:sp>
      <p:sp>
        <p:nvSpPr>
          <p:cNvPr id="5" name="Footer Placeholder 4">
            <a:extLst>
              <a:ext uri="{FF2B5EF4-FFF2-40B4-BE49-F238E27FC236}">
                <a16:creationId xmlns:a16="http://schemas.microsoft.com/office/drawing/2014/main" id="{6CEE5013-885C-827A-4945-FBC49D5B0F2C}"/>
              </a:ext>
            </a:extLst>
          </p:cNvPr>
          <p:cNvSpPr>
            <a:spLocks noGrp="1"/>
          </p:cNvSpPr>
          <p:nvPr>
            <p:ph type="ftr" sz="quarter" idx="11"/>
          </p:nvPr>
        </p:nvSpPr>
        <p:spPr/>
        <p:txBody>
          <a:bodyPr/>
          <a:lstStyle/>
          <a:p>
            <a:r>
              <a:rPr lang="en-US"/>
              <a:t>Shinwoo Kim - CS 0449 - VS Code Guide</a:t>
            </a:r>
            <a:endParaRPr lang="en-US" dirty="0"/>
          </a:p>
        </p:txBody>
      </p:sp>
      <p:sp>
        <p:nvSpPr>
          <p:cNvPr id="6" name="Slide Number Placeholder 5">
            <a:extLst>
              <a:ext uri="{FF2B5EF4-FFF2-40B4-BE49-F238E27FC236}">
                <a16:creationId xmlns:a16="http://schemas.microsoft.com/office/drawing/2014/main" id="{A7172CD1-105F-E74F-053D-AC430192C062}"/>
              </a:ext>
            </a:extLst>
          </p:cNvPr>
          <p:cNvSpPr>
            <a:spLocks noGrp="1"/>
          </p:cNvSpPr>
          <p:nvPr>
            <p:ph type="sldNum" sz="quarter" idx="12"/>
          </p:nvPr>
        </p:nvSpPr>
        <p:spPr/>
        <p:txBody>
          <a:bodyPr/>
          <a:lstStyle/>
          <a:p>
            <a:fld id="{9868D0B5-37F3-4AD0-A5BE-ADDF1EB1DF93}" type="slidenum">
              <a:rPr lang="en-US" smtClean="0"/>
              <a:pPr/>
              <a:t>6</a:t>
            </a:fld>
            <a:endParaRPr lang="en-US" dirty="0"/>
          </a:p>
        </p:txBody>
      </p:sp>
      <p:pic>
        <p:nvPicPr>
          <p:cNvPr id="7" name="Picture 6">
            <a:extLst>
              <a:ext uri="{FF2B5EF4-FFF2-40B4-BE49-F238E27FC236}">
                <a16:creationId xmlns:a16="http://schemas.microsoft.com/office/drawing/2014/main" id="{258B90C5-8851-0F43-35B2-16E3A039884C}"/>
              </a:ext>
            </a:extLst>
          </p:cNvPr>
          <p:cNvPicPr>
            <a:picLocks noChangeAspect="1"/>
          </p:cNvPicPr>
          <p:nvPr/>
        </p:nvPicPr>
        <p:blipFill rotWithShape="1">
          <a:blip r:embed="rId2"/>
          <a:srcRect t="2359"/>
          <a:stretch/>
        </p:blipFill>
        <p:spPr>
          <a:xfrm>
            <a:off x="685800" y="1820090"/>
            <a:ext cx="7772400" cy="4743179"/>
          </a:xfrm>
          <a:prstGeom prst="rect">
            <a:avLst/>
          </a:prstGeom>
        </p:spPr>
      </p:pic>
      <p:cxnSp>
        <p:nvCxnSpPr>
          <p:cNvPr id="8" name="Straight Arrow Connector 7">
            <a:extLst>
              <a:ext uri="{FF2B5EF4-FFF2-40B4-BE49-F238E27FC236}">
                <a16:creationId xmlns:a16="http://schemas.microsoft.com/office/drawing/2014/main" id="{9931617F-5E24-4461-406B-F0AE168DC157}"/>
              </a:ext>
            </a:extLst>
          </p:cNvPr>
          <p:cNvCxnSpPr>
            <a:cxnSpLocks/>
            <a:stCxn id="9" idx="1"/>
          </p:cNvCxnSpPr>
          <p:nvPr/>
        </p:nvCxnSpPr>
        <p:spPr>
          <a:xfrm flipH="1">
            <a:off x="949234" y="5640139"/>
            <a:ext cx="2241108" cy="680767"/>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BD6051C-1EED-163F-C286-22815C7C2BF4}"/>
              </a:ext>
            </a:extLst>
          </p:cNvPr>
          <p:cNvSpPr txBox="1"/>
          <p:nvPr/>
        </p:nvSpPr>
        <p:spPr>
          <a:xfrm>
            <a:off x="3190342" y="5455473"/>
            <a:ext cx="383438" cy="369332"/>
          </a:xfrm>
          <a:prstGeom prst="rect">
            <a:avLst/>
          </a:prstGeom>
          <a:noFill/>
        </p:spPr>
        <p:txBody>
          <a:bodyPr wrap="none" rtlCol="0">
            <a:spAutoFit/>
          </a:bodyPr>
          <a:lstStyle/>
          <a:p>
            <a:r>
              <a:rPr lang="en-US" dirty="0">
                <a:solidFill>
                  <a:schemeClr val="accent2"/>
                </a:solidFill>
              </a:rPr>
              <a:t>⓵</a:t>
            </a:r>
          </a:p>
        </p:txBody>
      </p:sp>
      <p:cxnSp>
        <p:nvCxnSpPr>
          <p:cNvPr id="10" name="Straight Arrow Connector 9">
            <a:extLst>
              <a:ext uri="{FF2B5EF4-FFF2-40B4-BE49-F238E27FC236}">
                <a16:creationId xmlns:a16="http://schemas.microsoft.com/office/drawing/2014/main" id="{88D58D67-1E64-F22D-017D-E41D30485687}"/>
              </a:ext>
            </a:extLst>
          </p:cNvPr>
          <p:cNvCxnSpPr>
            <a:cxnSpLocks/>
            <a:stCxn id="11" idx="1"/>
          </p:cNvCxnSpPr>
          <p:nvPr/>
        </p:nvCxnSpPr>
        <p:spPr>
          <a:xfrm flipH="1">
            <a:off x="1916320" y="4464654"/>
            <a:ext cx="2274943" cy="66802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C5E87F6-20ED-A6D1-AC89-F3A224C8E356}"/>
              </a:ext>
            </a:extLst>
          </p:cNvPr>
          <p:cNvSpPr txBox="1"/>
          <p:nvPr/>
        </p:nvSpPr>
        <p:spPr>
          <a:xfrm>
            <a:off x="4191263" y="4279988"/>
            <a:ext cx="1372812" cy="369332"/>
          </a:xfrm>
          <a:prstGeom prst="rect">
            <a:avLst/>
          </a:prstGeom>
          <a:noFill/>
        </p:spPr>
        <p:txBody>
          <a:bodyPr wrap="none" rtlCol="0">
            <a:spAutoFit/>
          </a:bodyPr>
          <a:lstStyle/>
          <a:p>
            <a:r>
              <a:rPr lang="en-US" dirty="0">
                <a:solidFill>
                  <a:schemeClr val="accent2"/>
                </a:solidFill>
              </a:rPr>
              <a:t>⓶ “Settings”</a:t>
            </a:r>
          </a:p>
        </p:txBody>
      </p:sp>
      <p:cxnSp>
        <p:nvCxnSpPr>
          <p:cNvPr id="12" name="Straight Arrow Connector 11">
            <a:extLst>
              <a:ext uri="{FF2B5EF4-FFF2-40B4-BE49-F238E27FC236}">
                <a16:creationId xmlns:a16="http://schemas.microsoft.com/office/drawing/2014/main" id="{E392F672-3EC5-7EFE-D592-2744D854DC46}"/>
              </a:ext>
            </a:extLst>
          </p:cNvPr>
          <p:cNvCxnSpPr>
            <a:cxnSpLocks/>
          </p:cNvCxnSpPr>
          <p:nvPr/>
        </p:nvCxnSpPr>
        <p:spPr>
          <a:xfrm flipH="1" flipV="1">
            <a:off x="2449814" y="2402545"/>
            <a:ext cx="1123966" cy="18960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994DE3B-9839-40ED-2A2A-78155992466B}"/>
              </a:ext>
            </a:extLst>
          </p:cNvPr>
          <p:cNvSpPr txBox="1"/>
          <p:nvPr/>
        </p:nvSpPr>
        <p:spPr>
          <a:xfrm>
            <a:off x="3578395" y="2407479"/>
            <a:ext cx="918841" cy="369332"/>
          </a:xfrm>
          <a:prstGeom prst="rect">
            <a:avLst/>
          </a:prstGeom>
          <a:noFill/>
        </p:spPr>
        <p:txBody>
          <a:bodyPr wrap="none" rtlCol="0">
            <a:spAutoFit/>
          </a:bodyPr>
          <a:lstStyle/>
          <a:p>
            <a:r>
              <a:rPr lang="en-US" dirty="0">
                <a:solidFill>
                  <a:schemeClr val="accent2"/>
                </a:solidFill>
              </a:rPr>
              <a:t>⓷ Flock</a:t>
            </a:r>
          </a:p>
        </p:txBody>
      </p:sp>
      <p:cxnSp>
        <p:nvCxnSpPr>
          <p:cNvPr id="23" name="Straight Arrow Connector 22">
            <a:extLst>
              <a:ext uri="{FF2B5EF4-FFF2-40B4-BE49-F238E27FC236}">
                <a16:creationId xmlns:a16="http://schemas.microsoft.com/office/drawing/2014/main" id="{387E38C0-4863-B3F1-7014-C36C530B5BD9}"/>
              </a:ext>
            </a:extLst>
          </p:cNvPr>
          <p:cNvCxnSpPr>
            <a:cxnSpLocks/>
          </p:cNvCxnSpPr>
          <p:nvPr/>
        </p:nvCxnSpPr>
        <p:spPr>
          <a:xfrm flipH="1" flipV="1">
            <a:off x="3443419" y="3049835"/>
            <a:ext cx="1123966" cy="18960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0975C61-48D4-FE3F-6243-6209CC6CC9F2}"/>
              </a:ext>
            </a:extLst>
          </p:cNvPr>
          <p:cNvSpPr txBox="1"/>
          <p:nvPr/>
        </p:nvSpPr>
        <p:spPr>
          <a:xfrm>
            <a:off x="4572000" y="3054769"/>
            <a:ext cx="1648015" cy="369332"/>
          </a:xfrm>
          <a:prstGeom prst="rect">
            <a:avLst/>
          </a:prstGeom>
          <a:noFill/>
        </p:spPr>
        <p:txBody>
          <a:bodyPr wrap="none" rtlCol="0">
            <a:spAutoFit/>
          </a:bodyPr>
          <a:lstStyle/>
          <a:p>
            <a:r>
              <a:rPr lang="en-US" b="1" dirty="0">
                <a:solidFill>
                  <a:schemeClr val="accent2"/>
                </a:solidFill>
              </a:rPr>
              <a:t>UNCHECK THIS</a:t>
            </a:r>
          </a:p>
        </p:txBody>
      </p:sp>
    </p:spTree>
    <p:extLst>
      <p:ext uri="{BB962C8B-B14F-4D97-AF65-F5344CB8AC3E}">
        <p14:creationId xmlns:p14="http://schemas.microsoft.com/office/powerpoint/2010/main" val="4124024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352D8-D1DE-F2EF-5678-0641999649CE}"/>
              </a:ext>
            </a:extLst>
          </p:cNvPr>
          <p:cNvSpPr>
            <a:spLocks noGrp="1"/>
          </p:cNvSpPr>
          <p:nvPr>
            <p:ph type="title"/>
          </p:nvPr>
        </p:nvSpPr>
        <p:spPr/>
        <p:txBody>
          <a:bodyPr/>
          <a:lstStyle/>
          <a:p>
            <a:r>
              <a:rPr lang="en-US" dirty="0"/>
              <a:t>At last, connecting to Thoth</a:t>
            </a:r>
          </a:p>
        </p:txBody>
      </p:sp>
      <p:sp>
        <p:nvSpPr>
          <p:cNvPr id="4" name="Date Placeholder 3">
            <a:extLst>
              <a:ext uri="{FF2B5EF4-FFF2-40B4-BE49-F238E27FC236}">
                <a16:creationId xmlns:a16="http://schemas.microsoft.com/office/drawing/2014/main" id="{50F3CB7F-7EB7-4EBE-ACEB-4528B52AF0BB}"/>
              </a:ext>
            </a:extLst>
          </p:cNvPr>
          <p:cNvSpPr>
            <a:spLocks noGrp="1"/>
          </p:cNvSpPr>
          <p:nvPr>
            <p:ph type="dt" sz="half" idx="10"/>
          </p:nvPr>
        </p:nvSpPr>
        <p:spPr/>
        <p:txBody>
          <a:bodyPr/>
          <a:lstStyle/>
          <a:p>
            <a:fld id="{DD35BA9C-4641-E449-9228-EA8E05B4CBCF}" type="datetime3">
              <a:rPr lang="en-US" smtClean="0"/>
              <a:t>30 January 2023</a:t>
            </a:fld>
            <a:endParaRPr lang="en-US" dirty="0"/>
          </a:p>
        </p:txBody>
      </p:sp>
      <p:sp>
        <p:nvSpPr>
          <p:cNvPr id="5" name="Footer Placeholder 4">
            <a:extLst>
              <a:ext uri="{FF2B5EF4-FFF2-40B4-BE49-F238E27FC236}">
                <a16:creationId xmlns:a16="http://schemas.microsoft.com/office/drawing/2014/main" id="{E58FCD2E-7945-BB3A-4D2D-E180B5DCB71C}"/>
              </a:ext>
            </a:extLst>
          </p:cNvPr>
          <p:cNvSpPr>
            <a:spLocks noGrp="1"/>
          </p:cNvSpPr>
          <p:nvPr>
            <p:ph type="ftr" sz="quarter" idx="11"/>
          </p:nvPr>
        </p:nvSpPr>
        <p:spPr/>
        <p:txBody>
          <a:bodyPr/>
          <a:lstStyle/>
          <a:p>
            <a:r>
              <a:rPr lang="en-US"/>
              <a:t>Shinwoo Kim - CS 0449 - VS Code Guide</a:t>
            </a:r>
            <a:endParaRPr lang="en-US" dirty="0"/>
          </a:p>
        </p:txBody>
      </p:sp>
      <p:sp>
        <p:nvSpPr>
          <p:cNvPr id="6" name="Slide Number Placeholder 5">
            <a:extLst>
              <a:ext uri="{FF2B5EF4-FFF2-40B4-BE49-F238E27FC236}">
                <a16:creationId xmlns:a16="http://schemas.microsoft.com/office/drawing/2014/main" id="{77F579A4-FE07-EB7B-DB2F-FE609A2E73A7}"/>
              </a:ext>
            </a:extLst>
          </p:cNvPr>
          <p:cNvSpPr>
            <a:spLocks noGrp="1"/>
          </p:cNvSpPr>
          <p:nvPr>
            <p:ph type="sldNum" sz="quarter" idx="12"/>
          </p:nvPr>
        </p:nvSpPr>
        <p:spPr/>
        <p:txBody>
          <a:bodyPr/>
          <a:lstStyle/>
          <a:p>
            <a:fld id="{9868D0B5-37F3-4AD0-A5BE-ADDF1EB1DF93}" type="slidenum">
              <a:rPr lang="en-US" smtClean="0"/>
              <a:pPr/>
              <a:t>7</a:t>
            </a:fld>
            <a:endParaRPr lang="en-US" dirty="0"/>
          </a:p>
        </p:txBody>
      </p:sp>
      <p:pic>
        <p:nvPicPr>
          <p:cNvPr id="7" name="Picture 6">
            <a:extLst>
              <a:ext uri="{FF2B5EF4-FFF2-40B4-BE49-F238E27FC236}">
                <a16:creationId xmlns:a16="http://schemas.microsoft.com/office/drawing/2014/main" id="{9C38AFB3-28DC-7A6D-DB04-E72B8E423294}"/>
              </a:ext>
            </a:extLst>
          </p:cNvPr>
          <p:cNvPicPr>
            <a:picLocks noChangeAspect="1"/>
          </p:cNvPicPr>
          <p:nvPr/>
        </p:nvPicPr>
        <p:blipFill>
          <a:blip r:embed="rId2"/>
          <a:stretch>
            <a:fillRect/>
          </a:stretch>
        </p:blipFill>
        <p:spPr>
          <a:xfrm>
            <a:off x="685800" y="1000125"/>
            <a:ext cx="7772400" cy="4857750"/>
          </a:xfrm>
          <a:prstGeom prst="rect">
            <a:avLst/>
          </a:prstGeom>
        </p:spPr>
      </p:pic>
      <p:cxnSp>
        <p:nvCxnSpPr>
          <p:cNvPr id="8" name="Straight Arrow Connector 7">
            <a:extLst>
              <a:ext uri="{FF2B5EF4-FFF2-40B4-BE49-F238E27FC236}">
                <a16:creationId xmlns:a16="http://schemas.microsoft.com/office/drawing/2014/main" id="{AC6D77C9-DE14-81E9-0EA0-164160102EBC}"/>
              </a:ext>
            </a:extLst>
          </p:cNvPr>
          <p:cNvCxnSpPr>
            <a:cxnSpLocks/>
            <a:stCxn id="9" idx="1"/>
          </p:cNvCxnSpPr>
          <p:nvPr/>
        </p:nvCxnSpPr>
        <p:spPr>
          <a:xfrm flipH="1">
            <a:off x="831387" y="5116145"/>
            <a:ext cx="2241108" cy="680767"/>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F892B99-5327-F2D5-90F4-29444B153BB0}"/>
              </a:ext>
            </a:extLst>
          </p:cNvPr>
          <p:cNvSpPr txBox="1"/>
          <p:nvPr/>
        </p:nvSpPr>
        <p:spPr>
          <a:xfrm>
            <a:off x="3072495" y="4931479"/>
            <a:ext cx="1217000" cy="369332"/>
          </a:xfrm>
          <a:prstGeom prst="rect">
            <a:avLst/>
          </a:prstGeom>
          <a:noFill/>
        </p:spPr>
        <p:txBody>
          <a:bodyPr wrap="none" rtlCol="0">
            <a:spAutoFit/>
          </a:bodyPr>
          <a:lstStyle/>
          <a:p>
            <a:r>
              <a:rPr lang="en-US" dirty="0">
                <a:solidFill>
                  <a:schemeClr val="accent2"/>
                </a:solidFill>
              </a:rPr>
              <a:t>Click this </a:t>
            </a:r>
            <a:r>
              <a:rPr lang="en-US" baseline="-25000" dirty="0">
                <a:solidFill>
                  <a:schemeClr val="accent2"/>
                </a:solidFill>
              </a:rPr>
              <a:t>&gt;</a:t>
            </a:r>
            <a:r>
              <a:rPr lang="en-US" baseline="30000" dirty="0">
                <a:solidFill>
                  <a:schemeClr val="accent2"/>
                </a:solidFill>
              </a:rPr>
              <a:t>&lt;</a:t>
            </a:r>
          </a:p>
        </p:txBody>
      </p:sp>
      <p:sp>
        <p:nvSpPr>
          <p:cNvPr id="10" name="TextBox 9">
            <a:extLst>
              <a:ext uri="{FF2B5EF4-FFF2-40B4-BE49-F238E27FC236}">
                <a16:creationId xmlns:a16="http://schemas.microsoft.com/office/drawing/2014/main" id="{73FFC2D0-E33A-4310-7D1E-F13F673D830B}"/>
              </a:ext>
            </a:extLst>
          </p:cNvPr>
          <p:cNvSpPr txBox="1"/>
          <p:nvPr/>
        </p:nvSpPr>
        <p:spPr>
          <a:xfrm>
            <a:off x="3959081" y="2253823"/>
            <a:ext cx="4311938" cy="2862322"/>
          </a:xfrm>
          <a:prstGeom prst="rect">
            <a:avLst/>
          </a:prstGeom>
          <a:solidFill>
            <a:schemeClr val="tx1">
              <a:alpha val="74573"/>
            </a:schemeClr>
          </a:solidFill>
        </p:spPr>
        <p:txBody>
          <a:bodyPr wrap="square" rtlCol="0">
            <a:spAutoFit/>
          </a:bodyPr>
          <a:lstStyle/>
          <a:p>
            <a:pPr marL="342900" indent="-342900">
              <a:buFont typeface="+mj-lt"/>
              <a:buAutoNum type="arabicPeriod"/>
            </a:pPr>
            <a:r>
              <a:rPr lang="en-US" dirty="0">
                <a:solidFill>
                  <a:schemeClr val="accent2"/>
                </a:solidFill>
                <a:latin typeface="TeXGyreHeros" pitchFamily="2" charset="77"/>
              </a:rPr>
              <a:t>Connect to Host</a:t>
            </a:r>
          </a:p>
          <a:p>
            <a:pPr marL="342900" indent="-342900">
              <a:buFont typeface="+mj-lt"/>
              <a:buAutoNum type="arabicPeriod"/>
            </a:pPr>
            <a:r>
              <a:rPr lang="en-US" dirty="0">
                <a:solidFill>
                  <a:schemeClr val="accent2"/>
                </a:solidFill>
                <a:latin typeface="TeXGyreHeros" pitchFamily="2" charset="77"/>
              </a:rPr>
              <a:t>Type in the box: </a:t>
            </a:r>
            <a:r>
              <a:rPr lang="en-US" dirty="0">
                <a:solidFill>
                  <a:schemeClr val="accent2"/>
                </a:solidFill>
                <a:latin typeface="Consolas" panose="020B0609020204030204" pitchFamily="49" charset="0"/>
                <a:cs typeface="Consolas" panose="020B0609020204030204" pitchFamily="49" charset="0"/>
              </a:rPr>
              <a:t>&lt;</a:t>
            </a:r>
            <a:r>
              <a:rPr lang="en-US" dirty="0" err="1">
                <a:solidFill>
                  <a:schemeClr val="accent2"/>
                </a:solidFill>
                <a:latin typeface="Consolas" panose="020B0609020204030204" pitchFamily="49" charset="0"/>
                <a:cs typeface="Consolas" panose="020B0609020204030204" pitchFamily="49" charset="0"/>
              </a:rPr>
              <a:t>pittid</a:t>
            </a:r>
            <a:r>
              <a:rPr lang="en-US" dirty="0">
                <a:solidFill>
                  <a:schemeClr val="accent2"/>
                </a:solidFill>
                <a:latin typeface="Consolas" panose="020B0609020204030204" pitchFamily="49" charset="0"/>
                <a:cs typeface="Consolas" panose="020B0609020204030204" pitchFamily="49" charset="0"/>
              </a:rPr>
              <a:t>&gt;@</a:t>
            </a:r>
            <a:r>
              <a:rPr lang="en-US" dirty="0" err="1">
                <a:solidFill>
                  <a:schemeClr val="accent2"/>
                </a:solidFill>
                <a:latin typeface="Consolas" panose="020B0609020204030204" pitchFamily="49" charset="0"/>
                <a:cs typeface="Consolas" panose="020B0609020204030204" pitchFamily="49" charset="0"/>
              </a:rPr>
              <a:t>thoth.cs.pitt.edu</a:t>
            </a:r>
            <a:endParaRPr lang="en-US" dirty="0">
              <a:solidFill>
                <a:schemeClr val="accent2"/>
              </a:solidFill>
              <a:latin typeface="Consolas" panose="020B0609020204030204" pitchFamily="49" charset="0"/>
              <a:cs typeface="Consolas" panose="020B0609020204030204" pitchFamily="49" charset="0"/>
            </a:endParaRPr>
          </a:p>
          <a:p>
            <a:pPr marL="342900" indent="-342900">
              <a:buFont typeface="+mj-lt"/>
              <a:buAutoNum type="arabicPeriod"/>
            </a:pPr>
            <a:r>
              <a:rPr lang="en-US" dirty="0">
                <a:solidFill>
                  <a:schemeClr val="accent2"/>
                </a:solidFill>
                <a:latin typeface="TeXGyreHeros" pitchFamily="2" charset="77"/>
                <a:cs typeface="Telugu MN" pitchFamily="2" charset="0"/>
              </a:rPr>
              <a:t>Enter Password and you’re now on Thoth!</a:t>
            </a:r>
          </a:p>
          <a:p>
            <a:pPr marL="342900" indent="-342900">
              <a:buFont typeface="+mj-lt"/>
              <a:buAutoNum type="arabicPeriod"/>
            </a:pPr>
            <a:r>
              <a:rPr lang="en-US" dirty="0">
                <a:solidFill>
                  <a:schemeClr val="accent2"/>
                </a:solidFill>
                <a:latin typeface="TeXGyreHeros" pitchFamily="2" charset="77"/>
                <a:cs typeface="Telugu MN" pitchFamily="2" charset="0"/>
              </a:rPr>
              <a:t>Click “Open Folder”</a:t>
            </a:r>
          </a:p>
          <a:p>
            <a:pPr marL="800100" lvl="1" indent="-342900">
              <a:buFont typeface="Arial" panose="020B0604020202020204" pitchFamily="34" charset="0"/>
              <a:buChar char="•"/>
            </a:pPr>
            <a:r>
              <a:rPr lang="en-US" dirty="0">
                <a:solidFill>
                  <a:schemeClr val="accent2"/>
                </a:solidFill>
                <a:latin typeface="TeXGyreHeros" pitchFamily="2" charset="77"/>
                <a:cs typeface="Telugu MN" pitchFamily="2" charset="0"/>
              </a:rPr>
              <a:t>And select the directory you want to work in</a:t>
            </a:r>
          </a:p>
          <a:p>
            <a:pPr marL="800100" lvl="1" indent="-342900">
              <a:buFont typeface="Arial" panose="020B0604020202020204" pitchFamily="34" charset="0"/>
              <a:buChar char="•"/>
            </a:pPr>
            <a:r>
              <a:rPr lang="en-US" dirty="0">
                <a:solidFill>
                  <a:schemeClr val="accent2"/>
                </a:solidFill>
                <a:latin typeface="TeXGyreHeros" pitchFamily="2" charset="77"/>
                <a:cs typeface="Telugu MN" pitchFamily="2" charset="0"/>
              </a:rPr>
              <a:t>It may prompt you for your password again</a:t>
            </a:r>
          </a:p>
        </p:txBody>
      </p:sp>
      <p:sp>
        <p:nvSpPr>
          <p:cNvPr id="11" name="Rectangle 10">
            <a:extLst>
              <a:ext uri="{FF2B5EF4-FFF2-40B4-BE49-F238E27FC236}">
                <a16:creationId xmlns:a16="http://schemas.microsoft.com/office/drawing/2014/main" id="{0EBB81CF-678B-78E3-6E6E-E5A613614513}"/>
              </a:ext>
            </a:extLst>
          </p:cNvPr>
          <p:cNvSpPr/>
          <p:nvPr/>
        </p:nvSpPr>
        <p:spPr>
          <a:xfrm>
            <a:off x="2865120" y="1217893"/>
            <a:ext cx="3492137" cy="316748"/>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2420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5D64A-B267-2886-A35A-EF381902A849}"/>
              </a:ext>
            </a:extLst>
          </p:cNvPr>
          <p:cNvSpPr>
            <a:spLocks noGrp="1"/>
          </p:cNvSpPr>
          <p:nvPr>
            <p:ph type="title"/>
          </p:nvPr>
        </p:nvSpPr>
        <p:spPr/>
        <p:txBody>
          <a:bodyPr/>
          <a:lstStyle/>
          <a:p>
            <a:r>
              <a:rPr lang="en-US" dirty="0"/>
              <a:t>Debugging VS Code</a:t>
            </a:r>
          </a:p>
        </p:txBody>
      </p:sp>
      <p:sp>
        <p:nvSpPr>
          <p:cNvPr id="3" name="Content Placeholder 2">
            <a:extLst>
              <a:ext uri="{FF2B5EF4-FFF2-40B4-BE49-F238E27FC236}">
                <a16:creationId xmlns:a16="http://schemas.microsoft.com/office/drawing/2014/main" id="{3BF040C4-4B58-4AD7-5200-7B248EB5CC2B}"/>
              </a:ext>
            </a:extLst>
          </p:cNvPr>
          <p:cNvSpPr>
            <a:spLocks noGrp="1"/>
          </p:cNvSpPr>
          <p:nvPr>
            <p:ph idx="1"/>
          </p:nvPr>
        </p:nvSpPr>
        <p:spPr/>
        <p:txBody>
          <a:bodyPr/>
          <a:lstStyle/>
          <a:p>
            <a:r>
              <a:rPr lang="en-US" dirty="0"/>
              <a:t>If you were able to get on Thoth without errors, Hurray!</a:t>
            </a:r>
          </a:p>
          <a:p>
            <a:r>
              <a:rPr lang="en-US" dirty="0"/>
              <a:t>If you are experiencing errors however:</a:t>
            </a:r>
          </a:p>
          <a:p>
            <a:pPr marL="800100" lvl="1" indent="-342900">
              <a:buFont typeface="+mj-lt"/>
              <a:buAutoNum type="arabicPeriod"/>
            </a:pPr>
            <a:r>
              <a:rPr lang="en-US" dirty="0"/>
              <a:t>First, make sure both Flock and C/C++ extension is </a:t>
            </a:r>
            <a:r>
              <a:rPr lang="en-US" b="1" dirty="0"/>
              <a:t>disabled</a:t>
            </a:r>
          </a:p>
          <a:p>
            <a:pPr marL="800100" lvl="1" indent="-342900">
              <a:buFont typeface="+mj-lt"/>
              <a:buAutoNum type="arabicPeriod"/>
            </a:pPr>
            <a:r>
              <a:rPr lang="en-US" dirty="0"/>
              <a:t>Make sure you are able to login to Thoth via </a:t>
            </a:r>
            <a:r>
              <a:rPr lang="en-US" dirty="0" err="1">
                <a:latin typeface="Consolas" panose="020B0609020204030204" pitchFamily="49" charset="0"/>
                <a:cs typeface="Consolas" panose="020B0609020204030204" pitchFamily="49" charset="0"/>
              </a:rPr>
              <a:t>ssh</a:t>
            </a:r>
            <a:r>
              <a:rPr lang="en-US" dirty="0">
                <a:latin typeface="Consolas" panose="020B0609020204030204" pitchFamily="49" charset="0"/>
                <a:cs typeface="Consolas" panose="020B0609020204030204" pitchFamily="49" charset="0"/>
              </a:rPr>
              <a:t> </a:t>
            </a:r>
            <a:r>
              <a:rPr lang="en-US" dirty="0">
                <a:cs typeface="Consolas" panose="020B0609020204030204" pitchFamily="49" charset="0"/>
              </a:rPr>
              <a:t>(terminal)</a:t>
            </a:r>
          </a:p>
          <a:p>
            <a:pPr lvl="2"/>
            <a:r>
              <a:rPr lang="en-US" dirty="0"/>
              <a:t>And make sure you’re entering your id &amp; password correctly</a:t>
            </a:r>
          </a:p>
          <a:p>
            <a:pPr marL="800100" lvl="1" indent="-342900">
              <a:buFont typeface="+mj-lt"/>
              <a:buAutoNum type="arabicPeriod"/>
            </a:pPr>
            <a:r>
              <a:rPr lang="en-US" dirty="0"/>
              <a:t>You may have to kill the VS Code process manually (to restart it)</a:t>
            </a:r>
          </a:p>
          <a:p>
            <a:pPr marL="1257300" lvl="2" indent="-342900">
              <a:buFont typeface="+mj-lt"/>
              <a:buAutoNum type="arabicPeriod"/>
            </a:pPr>
            <a:r>
              <a:rPr lang="en-US" dirty="0"/>
              <a:t>Log on to Thoth via SSH</a:t>
            </a:r>
          </a:p>
          <a:p>
            <a:pPr marL="1257300" lvl="2" indent="-342900">
              <a:buFont typeface="+mj-lt"/>
              <a:buAutoNum type="arabicPeriod"/>
            </a:pPr>
            <a:r>
              <a:rPr lang="en-US" dirty="0"/>
              <a:t>Run: kill </a:t>
            </a:r>
            <a:r>
              <a:rPr lang="en-US" dirty="0">
                <a:solidFill>
                  <a:schemeClr val="accent1"/>
                </a:solidFill>
                <a:latin typeface="Consolas" panose="020B0609020204030204" pitchFamily="49" charset="0"/>
                <a:cs typeface="Consolas" panose="020B0609020204030204" pitchFamily="49" charset="0"/>
              </a:rPr>
              <a:t>`</a:t>
            </a:r>
            <a:r>
              <a:rPr lang="en-US" dirty="0" err="1">
                <a:solidFill>
                  <a:schemeClr val="accent1"/>
                </a:solidFill>
                <a:latin typeface="Consolas" panose="020B0609020204030204" pitchFamily="49" charset="0"/>
                <a:cs typeface="Consolas" panose="020B0609020204030204" pitchFamily="49" charset="0"/>
              </a:rPr>
              <a:t>ps</a:t>
            </a:r>
            <a:r>
              <a:rPr lang="en-US" dirty="0">
                <a:solidFill>
                  <a:schemeClr val="accent1"/>
                </a:solidFill>
                <a:latin typeface="Consolas" panose="020B0609020204030204" pitchFamily="49" charset="0"/>
                <a:cs typeface="Consolas" panose="020B0609020204030204" pitchFamily="49" charset="0"/>
              </a:rPr>
              <a:t> -</a:t>
            </a:r>
            <a:r>
              <a:rPr lang="en-US" dirty="0" err="1">
                <a:solidFill>
                  <a:schemeClr val="accent1"/>
                </a:solidFill>
                <a:latin typeface="Consolas" panose="020B0609020204030204" pitchFamily="49" charset="0"/>
                <a:cs typeface="Consolas" panose="020B0609020204030204" pitchFamily="49" charset="0"/>
              </a:rPr>
              <a:t>ux</a:t>
            </a:r>
            <a:r>
              <a:rPr lang="en-US" dirty="0">
                <a:solidFill>
                  <a:schemeClr val="accent1"/>
                </a:solidFill>
                <a:latin typeface="Consolas" panose="020B0609020204030204" pitchFamily="49" charset="0"/>
                <a:cs typeface="Consolas" panose="020B0609020204030204" pitchFamily="49" charset="0"/>
              </a:rPr>
              <a:t> | grep </a:t>
            </a:r>
            <a:r>
              <a:rPr lang="en-US" dirty="0" err="1">
                <a:solidFill>
                  <a:schemeClr val="accent1"/>
                </a:solidFill>
                <a:latin typeface="Consolas" panose="020B0609020204030204" pitchFamily="49" charset="0"/>
                <a:cs typeface="Consolas" panose="020B0609020204030204" pitchFamily="49" charset="0"/>
              </a:rPr>
              <a:t>vscode</a:t>
            </a:r>
            <a:r>
              <a:rPr lang="en-US" dirty="0">
                <a:solidFill>
                  <a:schemeClr val="accent1"/>
                </a:solidFill>
                <a:latin typeface="Consolas" panose="020B0609020204030204" pitchFamily="49" charset="0"/>
                <a:cs typeface="Consolas" panose="020B0609020204030204" pitchFamily="49" charset="0"/>
              </a:rPr>
              <a:t> | awk '{print $</a:t>
            </a:r>
            <a:r>
              <a:rPr lang="en-US">
                <a:solidFill>
                  <a:schemeClr val="accent1"/>
                </a:solidFill>
                <a:latin typeface="Consolas" panose="020B0609020204030204" pitchFamily="49" charset="0"/>
                <a:cs typeface="Consolas" panose="020B0609020204030204" pitchFamily="49" charset="0"/>
              </a:rPr>
              <a:t>2}'`</a:t>
            </a:r>
            <a:endParaRPr lang="en-US" dirty="0">
              <a:solidFill>
                <a:schemeClr val="accent1"/>
              </a:solidFill>
              <a:latin typeface="Consolas" panose="020B0609020204030204" pitchFamily="49" charset="0"/>
              <a:cs typeface="Consolas" panose="020B0609020204030204" pitchFamily="49" charset="0"/>
            </a:endParaRPr>
          </a:p>
          <a:p>
            <a:pPr lvl="3"/>
            <a:r>
              <a:rPr lang="en-US" dirty="0">
                <a:cs typeface="Consolas" panose="020B0609020204030204" pitchFamily="49" charset="0"/>
              </a:rPr>
              <a:t>This command should kill any VS code instances still running on Thoth</a:t>
            </a:r>
          </a:p>
          <a:p>
            <a:pPr marL="1257300" lvl="2" indent="-342900">
              <a:buFont typeface="+mj-lt"/>
              <a:buAutoNum type="arabicPeriod"/>
            </a:pPr>
            <a:r>
              <a:rPr lang="en-US" dirty="0"/>
              <a:t>Using </a:t>
            </a:r>
            <a:r>
              <a:rPr lang="en-US" dirty="0">
                <a:latin typeface="Consolas" panose="020B0609020204030204" pitchFamily="49" charset="0"/>
                <a:cs typeface="Consolas" panose="020B0609020204030204" pitchFamily="49" charset="0"/>
              </a:rPr>
              <a:t>ls -a</a:t>
            </a:r>
            <a:r>
              <a:rPr lang="en-US" dirty="0"/>
              <a:t> and </a:t>
            </a:r>
            <a:r>
              <a:rPr lang="en-US" dirty="0">
                <a:latin typeface="Consolas" panose="020B0609020204030204" pitchFamily="49" charset="0"/>
                <a:cs typeface="Consolas" panose="020B0609020204030204" pitchFamily="49" charset="0"/>
              </a:rPr>
              <a:t>rm –r</a:t>
            </a:r>
            <a:r>
              <a:rPr lang="en-US" dirty="0"/>
              <a:t>, remove the </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vscode</a:t>
            </a:r>
            <a:r>
              <a:rPr lang="en-US" dirty="0">
                <a:latin typeface="Consolas" panose="020B0609020204030204" pitchFamily="49" charset="0"/>
                <a:cs typeface="Consolas" panose="020B0609020204030204" pitchFamily="49" charset="0"/>
              </a:rPr>
              <a:t> </a:t>
            </a:r>
            <a:r>
              <a:rPr lang="en-US" dirty="0"/>
              <a:t>folder on your home directory (of Thoth)</a:t>
            </a:r>
          </a:p>
          <a:p>
            <a:pPr marL="800100" lvl="1" indent="-342900">
              <a:buFont typeface="+mj-lt"/>
              <a:buAutoNum type="arabicPeriod"/>
            </a:pPr>
            <a:r>
              <a:rPr lang="en-US" dirty="0"/>
              <a:t>Try logging in again from VS Code</a:t>
            </a:r>
          </a:p>
          <a:p>
            <a:r>
              <a:rPr lang="en-US" dirty="0"/>
              <a:t>Usually, these steps should be sufficient. However, if you are still experiencing issues with VS Code and Thoth, come visit the TA’s office hours, and we will be able to assist you!</a:t>
            </a:r>
          </a:p>
        </p:txBody>
      </p:sp>
      <p:sp>
        <p:nvSpPr>
          <p:cNvPr id="4" name="Date Placeholder 3">
            <a:extLst>
              <a:ext uri="{FF2B5EF4-FFF2-40B4-BE49-F238E27FC236}">
                <a16:creationId xmlns:a16="http://schemas.microsoft.com/office/drawing/2014/main" id="{9B88E85A-A082-E01D-613B-CB3550A3A7D0}"/>
              </a:ext>
            </a:extLst>
          </p:cNvPr>
          <p:cNvSpPr>
            <a:spLocks noGrp="1"/>
          </p:cNvSpPr>
          <p:nvPr>
            <p:ph type="dt" sz="half" idx="10"/>
          </p:nvPr>
        </p:nvSpPr>
        <p:spPr/>
        <p:txBody>
          <a:bodyPr/>
          <a:lstStyle/>
          <a:p>
            <a:fld id="{DD35BA9C-4641-E449-9228-EA8E05B4CBCF}" type="datetime3">
              <a:rPr lang="en-US" smtClean="0"/>
              <a:t>30 January 2023</a:t>
            </a:fld>
            <a:endParaRPr lang="en-US" dirty="0"/>
          </a:p>
        </p:txBody>
      </p:sp>
      <p:sp>
        <p:nvSpPr>
          <p:cNvPr id="5" name="Footer Placeholder 4">
            <a:extLst>
              <a:ext uri="{FF2B5EF4-FFF2-40B4-BE49-F238E27FC236}">
                <a16:creationId xmlns:a16="http://schemas.microsoft.com/office/drawing/2014/main" id="{94C48760-ECBB-5D09-5536-1D35895CDDEE}"/>
              </a:ext>
            </a:extLst>
          </p:cNvPr>
          <p:cNvSpPr>
            <a:spLocks noGrp="1"/>
          </p:cNvSpPr>
          <p:nvPr>
            <p:ph type="ftr" sz="quarter" idx="11"/>
          </p:nvPr>
        </p:nvSpPr>
        <p:spPr/>
        <p:txBody>
          <a:bodyPr/>
          <a:lstStyle/>
          <a:p>
            <a:r>
              <a:rPr lang="en-US"/>
              <a:t>Shinwoo Kim - CS 0449 - VS Code Guide</a:t>
            </a:r>
            <a:endParaRPr lang="en-US" dirty="0"/>
          </a:p>
        </p:txBody>
      </p:sp>
      <p:sp>
        <p:nvSpPr>
          <p:cNvPr id="6" name="Slide Number Placeholder 5">
            <a:extLst>
              <a:ext uri="{FF2B5EF4-FFF2-40B4-BE49-F238E27FC236}">
                <a16:creationId xmlns:a16="http://schemas.microsoft.com/office/drawing/2014/main" id="{4B842444-57F8-4E73-3F18-3C2EE511E0CF}"/>
              </a:ext>
            </a:extLst>
          </p:cNvPr>
          <p:cNvSpPr>
            <a:spLocks noGrp="1"/>
          </p:cNvSpPr>
          <p:nvPr>
            <p:ph type="sldNum" sz="quarter" idx="12"/>
          </p:nvPr>
        </p:nvSpPr>
        <p:spPr/>
        <p:txBody>
          <a:bodyPr/>
          <a:lstStyle/>
          <a:p>
            <a:fld id="{9868D0B5-37F3-4AD0-A5BE-ADDF1EB1DF93}" type="slidenum">
              <a:rPr lang="en-US" smtClean="0"/>
              <a:pPr/>
              <a:t>8</a:t>
            </a:fld>
            <a:endParaRPr lang="en-US" dirty="0"/>
          </a:p>
        </p:txBody>
      </p:sp>
    </p:spTree>
    <p:extLst>
      <p:ext uri="{BB962C8B-B14F-4D97-AF65-F5344CB8AC3E}">
        <p14:creationId xmlns:p14="http://schemas.microsoft.com/office/powerpoint/2010/main" val="507827061"/>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EEEEEE"/>
      </a:lt1>
      <a:dk2>
        <a:srgbClr val="595959"/>
      </a:dk2>
      <a:lt2>
        <a:srgbClr val="EEEEEE"/>
      </a:lt2>
      <a:accent1>
        <a:srgbClr val="003594"/>
      </a:accent1>
      <a:accent2>
        <a:srgbClr val="FFB81C"/>
      </a:accent2>
      <a:accent3>
        <a:srgbClr val="75787B"/>
      </a:accent3>
      <a:accent4>
        <a:srgbClr val="008264"/>
      </a:accent4>
      <a:accent5>
        <a:srgbClr val="DC582A"/>
      </a:accent5>
      <a:accent6>
        <a:srgbClr val="0081A6"/>
      </a:accent6>
      <a:hlink>
        <a:srgbClr val="003594"/>
      </a:hlink>
      <a:folHlink>
        <a:srgbClr val="0097A7"/>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387</TotalTime>
  <Words>703</Words>
  <Application>Microsoft Macintosh PowerPoint</Application>
  <PresentationFormat>Letter Paper (8.5x11 in)</PresentationFormat>
  <Paragraphs>103</Paragraphs>
  <Slides>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Arial</vt:lpstr>
      <vt:lpstr>TeXGyreHeros</vt:lpstr>
      <vt:lpstr>Open Sans Medium</vt:lpstr>
      <vt:lpstr>Calibri</vt:lpstr>
      <vt:lpstr>Wingdings</vt:lpstr>
      <vt:lpstr>Consolas</vt:lpstr>
      <vt:lpstr>ETBEMBO ROMANLF</vt:lpstr>
      <vt:lpstr>Office Theme</vt:lpstr>
      <vt:lpstr>CS0449: Introduction to System Software</vt:lpstr>
      <vt:lpstr>We need for a more robust text editor…</vt:lpstr>
      <vt:lpstr>Downloading VS Code</vt:lpstr>
      <vt:lpstr>Once you’ve installed VS Code…</vt:lpstr>
      <vt:lpstr>Changing a few settings</vt:lpstr>
      <vt:lpstr>Changing a few settings</vt:lpstr>
      <vt:lpstr>At last, connecting to Thoth</vt:lpstr>
      <vt:lpstr>Debugging VS Code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Kim, Shinwoo</dc:creator>
  <cp:lastModifiedBy>Kim, Shinwoo</cp:lastModifiedBy>
  <cp:revision>76</cp:revision>
  <dcterms:created xsi:type="dcterms:W3CDTF">2023-01-21T21:19:02Z</dcterms:created>
  <dcterms:modified xsi:type="dcterms:W3CDTF">2023-01-30T16:11:54Z</dcterms:modified>
</cp:coreProperties>
</file>